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77" r:id="rId4"/>
    <p:sldId id="283" r:id="rId5"/>
    <p:sldId id="284" r:id="rId6"/>
    <p:sldId id="261" r:id="rId7"/>
    <p:sldId id="278" r:id="rId8"/>
    <p:sldId id="363" r:id="rId9"/>
    <p:sldId id="311" r:id="rId10"/>
    <p:sldId id="312" r:id="rId11"/>
    <p:sldId id="314" r:id="rId12"/>
    <p:sldId id="361" r:id="rId13"/>
    <p:sldId id="362" r:id="rId14"/>
    <p:sldId id="328" r:id="rId15"/>
    <p:sldId id="339" r:id="rId16"/>
    <p:sldId id="340" r:id="rId17"/>
    <p:sldId id="327" r:id="rId18"/>
    <p:sldId id="341" r:id="rId19"/>
    <p:sldId id="342" r:id="rId20"/>
    <p:sldId id="369" r:id="rId21"/>
    <p:sldId id="344" r:id="rId22"/>
    <p:sldId id="329" r:id="rId23"/>
    <p:sldId id="330" r:id="rId24"/>
    <p:sldId id="331" r:id="rId25"/>
    <p:sldId id="332" r:id="rId26"/>
    <p:sldId id="334" r:id="rId27"/>
    <p:sldId id="345" r:id="rId28"/>
    <p:sldId id="356" r:id="rId29"/>
    <p:sldId id="333" r:id="rId30"/>
    <p:sldId id="335" r:id="rId31"/>
    <p:sldId id="357" r:id="rId32"/>
    <p:sldId id="358" r:id="rId33"/>
    <p:sldId id="359" r:id="rId34"/>
    <p:sldId id="360" r:id="rId35"/>
    <p:sldId id="336" r:id="rId36"/>
    <p:sldId id="337" r:id="rId37"/>
    <p:sldId id="346" r:id="rId38"/>
    <p:sldId id="364" r:id="rId39"/>
    <p:sldId id="366" r:id="rId40"/>
    <p:sldId id="367" r:id="rId41"/>
    <p:sldId id="353" r:id="rId42"/>
    <p:sldId id="368" r:id="rId43"/>
    <p:sldId id="354" r:id="rId44"/>
    <p:sldId id="355" r:id="rId45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D21C"/>
    <a:srgbClr val="41A808"/>
    <a:srgbClr val="3CE458"/>
    <a:srgbClr val="FC7CCE"/>
    <a:srgbClr val="45AB73"/>
    <a:srgbClr val="93DA14"/>
    <a:srgbClr val="5EF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7DDFB-FEDD-47EE-AC98-FE8865DCEAC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F4E7A4F-AC07-4D55-9E42-31EAC1D44598}">
      <dgm:prSet phldrT="[ข้อความ]" custT="1"/>
      <dgm:spPr/>
      <dgm:t>
        <a:bodyPr/>
        <a:lstStyle/>
        <a:p>
          <a:r>
            <a:rPr lang="th-TH" sz="4800" b="1" dirty="0"/>
            <a:t>รัฐ</a:t>
          </a:r>
        </a:p>
      </dgm:t>
    </dgm:pt>
    <dgm:pt modelId="{AB9E46D3-FEBD-4891-9E23-070AA23549C6}" type="parTrans" cxnId="{2EB91424-73CE-4D3F-9A6C-B2A21DBEBB81}">
      <dgm:prSet/>
      <dgm:spPr/>
      <dgm:t>
        <a:bodyPr/>
        <a:lstStyle/>
        <a:p>
          <a:endParaRPr lang="th-TH"/>
        </a:p>
      </dgm:t>
    </dgm:pt>
    <dgm:pt modelId="{3EE6F66D-2FE5-4532-8CEA-3957479364CA}" type="sibTrans" cxnId="{2EB91424-73CE-4D3F-9A6C-B2A21DBEBB81}">
      <dgm:prSet/>
      <dgm:spPr/>
      <dgm:t>
        <a:bodyPr/>
        <a:lstStyle/>
        <a:p>
          <a:endParaRPr lang="th-TH"/>
        </a:p>
      </dgm:t>
    </dgm:pt>
    <dgm:pt modelId="{EB2306BD-5BDA-40B6-9D40-D21D634C384A}">
      <dgm:prSet phldrT="[ข้อความ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</a:rPr>
            <a:t>นโยบายการคลัง </a:t>
          </a:r>
          <a:r>
            <a:rPr lang="th-TH" sz="2000" b="1" dirty="0" err="1">
              <a:solidFill>
                <a:schemeClr val="tx1"/>
              </a:solidFill>
            </a:rPr>
            <a:t>การจัด</a:t>
          </a:r>
          <a:r>
            <a:rPr lang="th-TH" sz="2000" b="1" dirty="0">
              <a:solidFill>
                <a:schemeClr val="tx1"/>
              </a:solidFill>
            </a:rPr>
            <a:t>ทำงบประมาณ                 </a:t>
          </a:r>
        </a:p>
        <a:p>
          <a:r>
            <a:rPr lang="th-TH" sz="2000" b="1" dirty="0">
              <a:solidFill>
                <a:schemeClr val="tx1"/>
              </a:solidFill>
            </a:rPr>
            <a:t> การจัดหารายได้ การใช้จ่าย การบริหารการเงินการคลัง และการก่อหนี้</a:t>
          </a:r>
        </a:p>
      </dgm:t>
    </dgm:pt>
    <dgm:pt modelId="{A2DB3BCC-75D8-4BBA-B2BB-1320E21588C0}" type="parTrans" cxnId="{71ADBC7A-5B6E-452F-AD05-7D7E0C541742}">
      <dgm:prSet/>
      <dgm:spPr/>
      <dgm:t>
        <a:bodyPr/>
        <a:lstStyle/>
        <a:p>
          <a:endParaRPr lang="th-TH"/>
        </a:p>
      </dgm:t>
    </dgm:pt>
    <dgm:pt modelId="{A7DF0448-B3BE-45E9-BC8C-303B12599BF6}" type="sibTrans" cxnId="{71ADBC7A-5B6E-452F-AD05-7D7E0C541742}">
      <dgm:prSet/>
      <dgm:spPr/>
      <dgm:t>
        <a:bodyPr/>
        <a:lstStyle/>
        <a:p>
          <a:endParaRPr lang="th-TH"/>
        </a:p>
      </dgm:t>
    </dgm:pt>
    <dgm:pt modelId="{F61081CF-3087-4DE2-A46A-4149A094A311}">
      <dgm:prSet phldrT="[ข้อความ]" custT="1"/>
      <dgm:spPr/>
      <dgm:t>
        <a:bodyPr/>
        <a:lstStyle/>
        <a:p>
          <a:r>
            <a:rPr lang="th-TH" sz="1900" b="1" dirty="0">
              <a:solidFill>
                <a:srgbClr val="FFFF00"/>
              </a:solidFill>
            </a:rPr>
            <a:t>การกู้เงิน การลงทุน การตรากฎหมาย </a:t>
          </a:r>
        </a:p>
        <a:p>
          <a:r>
            <a:rPr lang="th-TH" sz="1900" b="1" dirty="0">
              <a:solidFill>
                <a:srgbClr val="FFFF00"/>
              </a:solidFill>
            </a:rPr>
            <a:t>การออกกฎ หรือการดำเนินการใด ๆ ที่มีผลผูกพันทรัพย์สินหรือก่อให้เกิดภาระทางการเงินการคลัง</a:t>
          </a:r>
        </a:p>
      </dgm:t>
    </dgm:pt>
    <dgm:pt modelId="{28B796A7-E901-41E8-800A-0498B6A1BCB9}" type="parTrans" cxnId="{402C81F9-4229-47DE-A123-F5EFC25D4057}">
      <dgm:prSet/>
      <dgm:spPr/>
      <dgm:t>
        <a:bodyPr/>
        <a:lstStyle/>
        <a:p>
          <a:endParaRPr lang="th-TH"/>
        </a:p>
      </dgm:t>
    </dgm:pt>
    <dgm:pt modelId="{8C0462B8-3B7F-40A1-A457-0ECEC572E7CE}" type="sibTrans" cxnId="{402C81F9-4229-47DE-A123-F5EFC25D4057}">
      <dgm:prSet/>
      <dgm:spPr/>
      <dgm:t>
        <a:bodyPr/>
        <a:lstStyle/>
        <a:p>
          <a:endParaRPr lang="th-TH"/>
        </a:p>
      </dgm:t>
    </dgm:pt>
    <dgm:pt modelId="{550936FA-F875-41E7-B39B-CEB27433AE45}">
      <dgm:prSet phldrT="[ข้อความ]" custT="1"/>
      <dgm:spPr/>
      <dgm:t>
        <a:bodyPr/>
        <a:lstStyle/>
        <a:p>
          <a:r>
            <a:rPr lang="th-TH" sz="2400" b="1" dirty="0">
              <a:solidFill>
                <a:srgbClr val="FF0000"/>
              </a:solidFill>
            </a:rPr>
            <a:t>เสริมสร้างวินัยให้ประชาชนเสียภาษีอากรในครบถ้วน</a:t>
          </a:r>
        </a:p>
      </dgm:t>
    </dgm:pt>
    <dgm:pt modelId="{BDC9DE52-AFDC-4C57-9656-605F9DF53CD6}" type="parTrans" cxnId="{7BAC5EEB-4C8D-4AF0-90A8-195C4A1CC290}">
      <dgm:prSet/>
      <dgm:spPr/>
      <dgm:t>
        <a:bodyPr/>
        <a:lstStyle/>
        <a:p>
          <a:endParaRPr lang="th-TH"/>
        </a:p>
      </dgm:t>
    </dgm:pt>
    <dgm:pt modelId="{469EAE34-236A-4A77-A673-C9C20C9EF4A9}" type="sibTrans" cxnId="{7BAC5EEB-4C8D-4AF0-90A8-195C4A1CC290}">
      <dgm:prSet/>
      <dgm:spPr/>
      <dgm:t>
        <a:bodyPr/>
        <a:lstStyle/>
        <a:p>
          <a:endParaRPr lang="th-TH"/>
        </a:p>
      </dgm:t>
    </dgm:pt>
    <dgm:pt modelId="{AA5CFC4A-A0D2-4340-92A1-A5D1274DB4B8}">
      <dgm:prSet phldrT="[ข้อความ]" custT="1"/>
      <dgm:spPr/>
      <dgm:t>
        <a:bodyPr/>
        <a:lstStyle/>
        <a:p>
          <a:r>
            <a:rPr lang="th-TH" sz="2000" b="1" dirty="0">
              <a:solidFill>
                <a:srgbClr val="7030A0"/>
              </a:solidFill>
            </a:rPr>
            <a:t>คณะรัฐมนตรีต้องรักษาวินัยในกิจการที่เกี่ยวกับเงินแผ่นดินตามกฎหมายนี้อย่างเคร่งครัด </a:t>
          </a:r>
        </a:p>
      </dgm:t>
    </dgm:pt>
    <dgm:pt modelId="{4A9728EE-D880-4735-87C2-E38850C99021}" type="parTrans" cxnId="{957CA2FF-9F05-405D-AFCC-41450A50D5A0}">
      <dgm:prSet/>
      <dgm:spPr/>
      <dgm:t>
        <a:bodyPr/>
        <a:lstStyle/>
        <a:p>
          <a:endParaRPr lang="th-TH"/>
        </a:p>
      </dgm:t>
    </dgm:pt>
    <dgm:pt modelId="{87A9392E-E7F6-4E54-B299-F195B0480B5D}" type="sibTrans" cxnId="{957CA2FF-9F05-405D-AFCC-41450A50D5A0}">
      <dgm:prSet/>
      <dgm:spPr/>
      <dgm:t>
        <a:bodyPr/>
        <a:lstStyle/>
        <a:p>
          <a:endParaRPr lang="th-TH"/>
        </a:p>
      </dgm:t>
    </dgm:pt>
    <dgm:pt modelId="{55382782-6AEC-43AC-979B-5ABDBE002B13}" type="pres">
      <dgm:prSet presAssocID="{93A7DDFB-FEDD-47EE-AC98-FE8865DCEAC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A84BF5-79E2-47A1-B79F-6AD352466DBE}" type="pres">
      <dgm:prSet presAssocID="{93A7DDFB-FEDD-47EE-AC98-FE8865DCEAC2}" presName="matrix" presStyleCnt="0"/>
      <dgm:spPr/>
    </dgm:pt>
    <dgm:pt modelId="{21AF0835-13AA-410C-AB99-A34E077EAB15}" type="pres">
      <dgm:prSet presAssocID="{93A7DDFB-FEDD-47EE-AC98-FE8865DCEAC2}" presName="tile1" presStyleLbl="node1" presStyleIdx="0" presStyleCnt="4"/>
      <dgm:spPr/>
    </dgm:pt>
    <dgm:pt modelId="{266BEAD9-F070-4F98-939C-255DA10474D1}" type="pres">
      <dgm:prSet presAssocID="{93A7DDFB-FEDD-47EE-AC98-FE8865DCEAC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A13DBE-F195-45E0-B138-E2F38E6E64F5}" type="pres">
      <dgm:prSet presAssocID="{93A7DDFB-FEDD-47EE-AC98-FE8865DCEAC2}" presName="tile2" presStyleLbl="node1" presStyleIdx="1" presStyleCnt="4" custLinFactNeighborX="-279" custLinFactNeighborY="-1391"/>
      <dgm:spPr/>
    </dgm:pt>
    <dgm:pt modelId="{C28B3D64-10AF-4987-A3D6-0E9B749D1084}" type="pres">
      <dgm:prSet presAssocID="{93A7DDFB-FEDD-47EE-AC98-FE8865DCEAC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70F3108-E479-4456-BF28-3D4D83C058DA}" type="pres">
      <dgm:prSet presAssocID="{93A7DDFB-FEDD-47EE-AC98-FE8865DCEAC2}" presName="tile3" presStyleLbl="node1" presStyleIdx="2" presStyleCnt="4"/>
      <dgm:spPr/>
    </dgm:pt>
    <dgm:pt modelId="{504FFCA2-96C4-4160-B16B-C660CE8BBC80}" type="pres">
      <dgm:prSet presAssocID="{93A7DDFB-FEDD-47EE-AC98-FE8865DCEAC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C3C1B35-38EF-4747-9E3F-96BF166B992A}" type="pres">
      <dgm:prSet presAssocID="{93A7DDFB-FEDD-47EE-AC98-FE8865DCEAC2}" presName="tile4" presStyleLbl="node1" presStyleIdx="3" presStyleCnt="4" custLinFactNeighborX="13366" custLinFactNeighborY="0"/>
      <dgm:spPr/>
    </dgm:pt>
    <dgm:pt modelId="{5053FED3-74FC-4BBD-8004-F41E91FAF0FA}" type="pres">
      <dgm:prSet presAssocID="{93A7DDFB-FEDD-47EE-AC98-FE8865DCEAC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96301A8-1855-4EDD-8EEA-82005C83E845}" type="pres">
      <dgm:prSet presAssocID="{93A7DDFB-FEDD-47EE-AC98-FE8865DCEAC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3DA4BB0D-FC9C-4C2F-8D94-6A3E3AB03B4F}" type="presOf" srcId="{EF4E7A4F-AC07-4D55-9E42-31EAC1D44598}" destId="{796301A8-1855-4EDD-8EEA-82005C83E845}" srcOrd="0" destOrd="0" presId="urn:microsoft.com/office/officeart/2005/8/layout/matrix1"/>
    <dgm:cxn modelId="{5AD5A21F-3C5B-4717-88FD-AA049468E835}" type="presOf" srcId="{93A7DDFB-FEDD-47EE-AC98-FE8865DCEAC2}" destId="{55382782-6AEC-43AC-979B-5ABDBE002B13}" srcOrd="0" destOrd="0" presId="urn:microsoft.com/office/officeart/2005/8/layout/matrix1"/>
    <dgm:cxn modelId="{2EB91424-73CE-4D3F-9A6C-B2A21DBEBB81}" srcId="{93A7DDFB-FEDD-47EE-AC98-FE8865DCEAC2}" destId="{EF4E7A4F-AC07-4D55-9E42-31EAC1D44598}" srcOrd="0" destOrd="0" parTransId="{AB9E46D3-FEBD-4891-9E23-070AA23549C6}" sibTransId="{3EE6F66D-2FE5-4532-8CEA-3957479364CA}"/>
    <dgm:cxn modelId="{A283CB33-6CEE-4B08-AB94-4B145B9B4984}" type="presOf" srcId="{F61081CF-3087-4DE2-A46A-4149A094A311}" destId="{C28B3D64-10AF-4987-A3D6-0E9B749D1084}" srcOrd="1" destOrd="0" presId="urn:microsoft.com/office/officeart/2005/8/layout/matrix1"/>
    <dgm:cxn modelId="{161C6A36-851E-45DB-BDF1-685EC8FE8CDA}" type="presOf" srcId="{F61081CF-3087-4DE2-A46A-4149A094A311}" destId="{A0A13DBE-F195-45E0-B138-E2F38E6E64F5}" srcOrd="0" destOrd="0" presId="urn:microsoft.com/office/officeart/2005/8/layout/matrix1"/>
    <dgm:cxn modelId="{E6BE233A-7F38-4B53-AF69-837DBB94B229}" type="presOf" srcId="{AA5CFC4A-A0D2-4340-92A1-A5D1274DB4B8}" destId="{6C3C1B35-38EF-4747-9E3F-96BF166B992A}" srcOrd="0" destOrd="0" presId="urn:microsoft.com/office/officeart/2005/8/layout/matrix1"/>
    <dgm:cxn modelId="{E9F13D59-8433-4906-ABA1-D31512519BCC}" type="presOf" srcId="{EB2306BD-5BDA-40B6-9D40-D21D634C384A}" destId="{266BEAD9-F070-4F98-939C-255DA10474D1}" srcOrd="1" destOrd="0" presId="urn:microsoft.com/office/officeart/2005/8/layout/matrix1"/>
    <dgm:cxn modelId="{71ADBC7A-5B6E-452F-AD05-7D7E0C541742}" srcId="{EF4E7A4F-AC07-4D55-9E42-31EAC1D44598}" destId="{EB2306BD-5BDA-40B6-9D40-D21D634C384A}" srcOrd="0" destOrd="0" parTransId="{A2DB3BCC-75D8-4BBA-B2BB-1320E21588C0}" sibTransId="{A7DF0448-B3BE-45E9-BC8C-303B12599BF6}"/>
    <dgm:cxn modelId="{F39CA1AA-18BF-4813-A5AD-391BA4CA9413}" type="presOf" srcId="{550936FA-F875-41E7-B39B-CEB27433AE45}" destId="{E70F3108-E479-4456-BF28-3D4D83C058DA}" srcOrd="0" destOrd="0" presId="urn:microsoft.com/office/officeart/2005/8/layout/matrix1"/>
    <dgm:cxn modelId="{1144ABB0-60DB-496D-916B-69C266B3718F}" type="presOf" srcId="{550936FA-F875-41E7-B39B-CEB27433AE45}" destId="{504FFCA2-96C4-4160-B16B-C660CE8BBC80}" srcOrd="1" destOrd="0" presId="urn:microsoft.com/office/officeart/2005/8/layout/matrix1"/>
    <dgm:cxn modelId="{2AB046B1-AB0E-461A-AD8F-FE3AA4EA9DEB}" type="presOf" srcId="{EB2306BD-5BDA-40B6-9D40-D21D634C384A}" destId="{21AF0835-13AA-410C-AB99-A34E077EAB15}" srcOrd="0" destOrd="0" presId="urn:microsoft.com/office/officeart/2005/8/layout/matrix1"/>
    <dgm:cxn modelId="{EEBFBEDE-D74F-4FB9-94BF-390BFD4E36FB}" type="presOf" srcId="{AA5CFC4A-A0D2-4340-92A1-A5D1274DB4B8}" destId="{5053FED3-74FC-4BBD-8004-F41E91FAF0FA}" srcOrd="1" destOrd="0" presId="urn:microsoft.com/office/officeart/2005/8/layout/matrix1"/>
    <dgm:cxn modelId="{7BAC5EEB-4C8D-4AF0-90A8-195C4A1CC290}" srcId="{EF4E7A4F-AC07-4D55-9E42-31EAC1D44598}" destId="{550936FA-F875-41E7-B39B-CEB27433AE45}" srcOrd="2" destOrd="0" parTransId="{BDC9DE52-AFDC-4C57-9656-605F9DF53CD6}" sibTransId="{469EAE34-236A-4A77-A673-C9C20C9EF4A9}"/>
    <dgm:cxn modelId="{402C81F9-4229-47DE-A123-F5EFC25D4057}" srcId="{EF4E7A4F-AC07-4D55-9E42-31EAC1D44598}" destId="{F61081CF-3087-4DE2-A46A-4149A094A311}" srcOrd="1" destOrd="0" parTransId="{28B796A7-E901-41E8-800A-0498B6A1BCB9}" sibTransId="{8C0462B8-3B7F-40A1-A457-0ECEC572E7CE}"/>
    <dgm:cxn modelId="{957CA2FF-9F05-405D-AFCC-41450A50D5A0}" srcId="{EF4E7A4F-AC07-4D55-9E42-31EAC1D44598}" destId="{AA5CFC4A-A0D2-4340-92A1-A5D1274DB4B8}" srcOrd="3" destOrd="0" parTransId="{4A9728EE-D880-4735-87C2-E38850C99021}" sibTransId="{87A9392E-E7F6-4E54-B299-F195B0480B5D}"/>
    <dgm:cxn modelId="{7FF2326C-E246-43A5-8280-DB6B57EC84D0}" type="presParOf" srcId="{55382782-6AEC-43AC-979B-5ABDBE002B13}" destId="{49A84BF5-79E2-47A1-B79F-6AD352466DBE}" srcOrd="0" destOrd="0" presId="urn:microsoft.com/office/officeart/2005/8/layout/matrix1"/>
    <dgm:cxn modelId="{D44282EE-4E00-4913-97BE-17B31452A34B}" type="presParOf" srcId="{49A84BF5-79E2-47A1-B79F-6AD352466DBE}" destId="{21AF0835-13AA-410C-AB99-A34E077EAB15}" srcOrd="0" destOrd="0" presId="urn:microsoft.com/office/officeart/2005/8/layout/matrix1"/>
    <dgm:cxn modelId="{B3010EF0-9986-4B81-91AB-EDF6ED2702EE}" type="presParOf" srcId="{49A84BF5-79E2-47A1-B79F-6AD352466DBE}" destId="{266BEAD9-F070-4F98-939C-255DA10474D1}" srcOrd="1" destOrd="0" presId="urn:microsoft.com/office/officeart/2005/8/layout/matrix1"/>
    <dgm:cxn modelId="{F6FF5801-E0BA-4793-9191-49AAC25F0E1B}" type="presParOf" srcId="{49A84BF5-79E2-47A1-B79F-6AD352466DBE}" destId="{A0A13DBE-F195-45E0-B138-E2F38E6E64F5}" srcOrd="2" destOrd="0" presId="urn:microsoft.com/office/officeart/2005/8/layout/matrix1"/>
    <dgm:cxn modelId="{38E08ED3-DB36-466D-8A4E-045D88FCD008}" type="presParOf" srcId="{49A84BF5-79E2-47A1-B79F-6AD352466DBE}" destId="{C28B3D64-10AF-4987-A3D6-0E9B749D1084}" srcOrd="3" destOrd="0" presId="urn:microsoft.com/office/officeart/2005/8/layout/matrix1"/>
    <dgm:cxn modelId="{DD916A4E-4930-46C1-A2E1-442DD4845C2C}" type="presParOf" srcId="{49A84BF5-79E2-47A1-B79F-6AD352466DBE}" destId="{E70F3108-E479-4456-BF28-3D4D83C058DA}" srcOrd="4" destOrd="0" presId="urn:microsoft.com/office/officeart/2005/8/layout/matrix1"/>
    <dgm:cxn modelId="{D13A6FB5-00FE-4CCF-9630-B981C077ECB5}" type="presParOf" srcId="{49A84BF5-79E2-47A1-B79F-6AD352466DBE}" destId="{504FFCA2-96C4-4160-B16B-C660CE8BBC80}" srcOrd="5" destOrd="0" presId="urn:microsoft.com/office/officeart/2005/8/layout/matrix1"/>
    <dgm:cxn modelId="{E4ACC11E-8A47-45B4-B751-A299A3089A6A}" type="presParOf" srcId="{49A84BF5-79E2-47A1-B79F-6AD352466DBE}" destId="{6C3C1B35-38EF-4747-9E3F-96BF166B992A}" srcOrd="6" destOrd="0" presId="urn:microsoft.com/office/officeart/2005/8/layout/matrix1"/>
    <dgm:cxn modelId="{D1C57A08-7346-4F83-82EE-ED03FD37108E}" type="presParOf" srcId="{49A84BF5-79E2-47A1-B79F-6AD352466DBE}" destId="{5053FED3-74FC-4BBD-8004-F41E91FAF0FA}" srcOrd="7" destOrd="0" presId="urn:microsoft.com/office/officeart/2005/8/layout/matrix1"/>
    <dgm:cxn modelId="{6EC398F3-D0C4-4B1C-BD7E-85A71C52B5C0}" type="presParOf" srcId="{55382782-6AEC-43AC-979B-5ABDBE002B13}" destId="{796301A8-1855-4EDD-8EEA-82005C83E84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7D8692-83F4-41A1-AAA4-5760D4815CB4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7613148F-8C2C-434C-927B-223402388417}">
      <dgm:prSet phldrT="[ข้อความ]"/>
      <dgm:spPr/>
      <dgm:t>
        <a:bodyPr/>
        <a:lstStyle/>
        <a:p>
          <a:r>
            <a:rPr lang="th-TH" dirty="0"/>
            <a:t>คณะกรรมการนโยบายการเงินการคลังของรัฐกำหนดสัดส่วนต่าง ๆ เพื่อใช้เป็นกรอบในการบริหารหนี้สาธารณะ</a:t>
          </a:r>
        </a:p>
      </dgm:t>
    </dgm:pt>
    <dgm:pt modelId="{38F5BE30-6910-4AE9-BDDD-F8B64BD762DC}" type="parTrans" cxnId="{73C1E933-AF33-4876-A115-30BA68E39935}">
      <dgm:prSet/>
      <dgm:spPr/>
      <dgm:t>
        <a:bodyPr/>
        <a:lstStyle/>
        <a:p>
          <a:endParaRPr lang="th-TH"/>
        </a:p>
      </dgm:t>
    </dgm:pt>
    <dgm:pt modelId="{D62CCEA4-E874-40AD-B13F-342EDCDE924C}" type="sibTrans" cxnId="{73C1E933-AF33-4876-A115-30BA68E39935}">
      <dgm:prSet/>
      <dgm:spPr/>
      <dgm:t>
        <a:bodyPr/>
        <a:lstStyle/>
        <a:p>
          <a:endParaRPr lang="th-TH"/>
        </a:p>
      </dgm:t>
    </dgm:pt>
    <dgm:pt modelId="{EBC0578D-9C60-4032-8D78-0137FCE30E9B}">
      <dgm:prSet phldrT="[ข้อความ]"/>
      <dgm:spPr/>
      <dgm:t>
        <a:bodyPr/>
        <a:lstStyle/>
        <a:p>
          <a:r>
            <a:rPr lang="th-TH" dirty="0"/>
            <a:t>คณะกรรมการฯ รายงานสัดส่วนต่าง ๆ ที่กำหนดให้ ครม. ทราบ และเปิดเผยต่อสาธารณชน</a:t>
          </a:r>
        </a:p>
      </dgm:t>
    </dgm:pt>
    <dgm:pt modelId="{4AD48CBB-C4AB-4404-8037-41E8ABB60AD2}" type="parTrans" cxnId="{3CC16ABB-5810-497E-B835-E388802C7C74}">
      <dgm:prSet/>
      <dgm:spPr/>
      <dgm:t>
        <a:bodyPr/>
        <a:lstStyle/>
        <a:p>
          <a:endParaRPr lang="th-TH"/>
        </a:p>
      </dgm:t>
    </dgm:pt>
    <dgm:pt modelId="{AFA06064-14AC-4139-A141-032D40E0134F}" type="sibTrans" cxnId="{3CC16ABB-5810-497E-B835-E388802C7C74}">
      <dgm:prSet/>
      <dgm:spPr/>
      <dgm:t>
        <a:bodyPr/>
        <a:lstStyle/>
        <a:p>
          <a:endParaRPr lang="th-TH"/>
        </a:p>
      </dgm:t>
    </dgm:pt>
    <dgm:pt modelId="{8DCFBA2E-DD7E-4A15-8DC1-607BD97BF401}">
      <dgm:prSet phldrT="[ข้อความ]"/>
      <dgm:spPr/>
      <dgm:t>
        <a:bodyPr/>
        <a:lstStyle/>
        <a:p>
          <a:r>
            <a:rPr lang="th-TH" dirty="0"/>
            <a:t>ทบทวนสัดส่วนที่กำหนดอย่างน้อยทุก </a:t>
          </a:r>
          <a:r>
            <a:rPr lang="en-US" dirty="0"/>
            <a:t>3 </a:t>
          </a:r>
          <a:r>
            <a:rPr lang="th-TH" dirty="0"/>
            <a:t>ปี และรายงานให้ ครม. ทราบ</a:t>
          </a:r>
        </a:p>
      </dgm:t>
    </dgm:pt>
    <dgm:pt modelId="{0A0F75A4-A0B5-44BC-8F8D-67E5748C8838}" type="parTrans" cxnId="{92BDC0C7-B967-4B6C-A9A3-BBDB1BFBD8D1}">
      <dgm:prSet/>
      <dgm:spPr/>
      <dgm:t>
        <a:bodyPr/>
        <a:lstStyle/>
        <a:p>
          <a:endParaRPr lang="th-TH"/>
        </a:p>
      </dgm:t>
    </dgm:pt>
    <dgm:pt modelId="{E798A70A-6206-4E57-A6DC-A57B4AE21603}" type="sibTrans" cxnId="{92BDC0C7-B967-4B6C-A9A3-BBDB1BFBD8D1}">
      <dgm:prSet/>
      <dgm:spPr/>
      <dgm:t>
        <a:bodyPr/>
        <a:lstStyle/>
        <a:p>
          <a:endParaRPr lang="th-TH"/>
        </a:p>
      </dgm:t>
    </dgm:pt>
    <dgm:pt modelId="{8345FA8E-90FA-485C-9571-FD8F48ADEDA8}" type="pres">
      <dgm:prSet presAssocID="{4B7D8692-83F4-41A1-AAA4-5760D4815CB4}" presName="CompostProcess" presStyleCnt="0">
        <dgm:presLayoutVars>
          <dgm:dir/>
          <dgm:resizeHandles val="exact"/>
        </dgm:presLayoutVars>
      </dgm:prSet>
      <dgm:spPr/>
    </dgm:pt>
    <dgm:pt modelId="{426F2E65-2DF5-4960-8060-ABB13BC5CB29}" type="pres">
      <dgm:prSet presAssocID="{4B7D8692-83F4-41A1-AAA4-5760D4815CB4}" presName="arrow" presStyleLbl="bgShp" presStyleIdx="0" presStyleCnt="1"/>
      <dgm:spPr/>
    </dgm:pt>
    <dgm:pt modelId="{8CFB2346-8A47-42B1-AEDB-B42ED0C0CC46}" type="pres">
      <dgm:prSet presAssocID="{4B7D8692-83F4-41A1-AAA4-5760D4815CB4}" presName="linearProcess" presStyleCnt="0"/>
      <dgm:spPr/>
    </dgm:pt>
    <dgm:pt modelId="{6F8D515A-1ABC-4044-A8EC-89C06FDD4932}" type="pres">
      <dgm:prSet presAssocID="{7613148F-8C2C-434C-927B-223402388417}" presName="textNode" presStyleLbl="node1" presStyleIdx="0" presStyleCnt="3">
        <dgm:presLayoutVars>
          <dgm:bulletEnabled val="1"/>
        </dgm:presLayoutVars>
      </dgm:prSet>
      <dgm:spPr/>
    </dgm:pt>
    <dgm:pt modelId="{4A146FAA-925F-4926-8F89-B24A3DDA3E1D}" type="pres">
      <dgm:prSet presAssocID="{D62CCEA4-E874-40AD-B13F-342EDCDE924C}" presName="sibTrans" presStyleCnt="0"/>
      <dgm:spPr/>
    </dgm:pt>
    <dgm:pt modelId="{E2556160-63DA-42CB-83D6-9C5A51C72DC4}" type="pres">
      <dgm:prSet presAssocID="{EBC0578D-9C60-4032-8D78-0137FCE30E9B}" presName="textNode" presStyleLbl="node1" presStyleIdx="1" presStyleCnt="3">
        <dgm:presLayoutVars>
          <dgm:bulletEnabled val="1"/>
        </dgm:presLayoutVars>
      </dgm:prSet>
      <dgm:spPr/>
    </dgm:pt>
    <dgm:pt modelId="{91C27311-D048-4704-B22C-ADBD79DCD1D9}" type="pres">
      <dgm:prSet presAssocID="{AFA06064-14AC-4139-A141-032D40E0134F}" presName="sibTrans" presStyleCnt="0"/>
      <dgm:spPr/>
    </dgm:pt>
    <dgm:pt modelId="{464C727A-2206-4F9E-A0B9-0FFD9178CD10}" type="pres">
      <dgm:prSet presAssocID="{8DCFBA2E-DD7E-4A15-8DC1-607BD97BF40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D29090E-963C-4C07-A569-C8D496E2040C}" type="presOf" srcId="{4B7D8692-83F4-41A1-AAA4-5760D4815CB4}" destId="{8345FA8E-90FA-485C-9571-FD8F48ADEDA8}" srcOrd="0" destOrd="0" presId="urn:microsoft.com/office/officeart/2005/8/layout/hProcess9"/>
    <dgm:cxn modelId="{73C1E933-AF33-4876-A115-30BA68E39935}" srcId="{4B7D8692-83F4-41A1-AAA4-5760D4815CB4}" destId="{7613148F-8C2C-434C-927B-223402388417}" srcOrd="0" destOrd="0" parTransId="{38F5BE30-6910-4AE9-BDDD-F8B64BD762DC}" sibTransId="{D62CCEA4-E874-40AD-B13F-342EDCDE924C}"/>
    <dgm:cxn modelId="{33B96650-3D32-4FF5-AD18-69E9EC4BF1CD}" type="presOf" srcId="{EBC0578D-9C60-4032-8D78-0137FCE30E9B}" destId="{E2556160-63DA-42CB-83D6-9C5A51C72DC4}" srcOrd="0" destOrd="0" presId="urn:microsoft.com/office/officeart/2005/8/layout/hProcess9"/>
    <dgm:cxn modelId="{58696B8F-13B0-473B-89F9-75AE7D5587C9}" type="presOf" srcId="{7613148F-8C2C-434C-927B-223402388417}" destId="{6F8D515A-1ABC-4044-A8EC-89C06FDD4932}" srcOrd="0" destOrd="0" presId="urn:microsoft.com/office/officeart/2005/8/layout/hProcess9"/>
    <dgm:cxn modelId="{3CC16ABB-5810-497E-B835-E388802C7C74}" srcId="{4B7D8692-83F4-41A1-AAA4-5760D4815CB4}" destId="{EBC0578D-9C60-4032-8D78-0137FCE30E9B}" srcOrd="1" destOrd="0" parTransId="{4AD48CBB-C4AB-4404-8037-41E8ABB60AD2}" sibTransId="{AFA06064-14AC-4139-A141-032D40E0134F}"/>
    <dgm:cxn modelId="{E2BBD8C4-40FC-48ED-AB9E-05484D819BD6}" type="presOf" srcId="{8DCFBA2E-DD7E-4A15-8DC1-607BD97BF401}" destId="{464C727A-2206-4F9E-A0B9-0FFD9178CD10}" srcOrd="0" destOrd="0" presId="urn:microsoft.com/office/officeart/2005/8/layout/hProcess9"/>
    <dgm:cxn modelId="{92BDC0C7-B967-4B6C-A9A3-BBDB1BFBD8D1}" srcId="{4B7D8692-83F4-41A1-AAA4-5760D4815CB4}" destId="{8DCFBA2E-DD7E-4A15-8DC1-607BD97BF401}" srcOrd="2" destOrd="0" parTransId="{0A0F75A4-A0B5-44BC-8F8D-67E5748C8838}" sibTransId="{E798A70A-6206-4E57-A6DC-A57B4AE21603}"/>
    <dgm:cxn modelId="{7CD84999-C8A9-4031-8746-80D1C8D430A8}" type="presParOf" srcId="{8345FA8E-90FA-485C-9571-FD8F48ADEDA8}" destId="{426F2E65-2DF5-4960-8060-ABB13BC5CB29}" srcOrd="0" destOrd="0" presId="urn:microsoft.com/office/officeart/2005/8/layout/hProcess9"/>
    <dgm:cxn modelId="{F82AA1E3-D4B8-48DB-8E8E-5537EC89A0DC}" type="presParOf" srcId="{8345FA8E-90FA-485C-9571-FD8F48ADEDA8}" destId="{8CFB2346-8A47-42B1-AEDB-B42ED0C0CC46}" srcOrd="1" destOrd="0" presId="urn:microsoft.com/office/officeart/2005/8/layout/hProcess9"/>
    <dgm:cxn modelId="{4F08EFC7-AA50-41FA-B5CC-6C6425F9AC3F}" type="presParOf" srcId="{8CFB2346-8A47-42B1-AEDB-B42ED0C0CC46}" destId="{6F8D515A-1ABC-4044-A8EC-89C06FDD4932}" srcOrd="0" destOrd="0" presId="urn:microsoft.com/office/officeart/2005/8/layout/hProcess9"/>
    <dgm:cxn modelId="{DD9B085F-F726-4967-BF20-3A7FC1863726}" type="presParOf" srcId="{8CFB2346-8A47-42B1-AEDB-B42ED0C0CC46}" destId="{4A146FAA-925F-4926-8F89-B24A3DDA3E1D}" srcOrd="1" destOrd="0" presId="urn:microsoft.com/office/officeart/2005/8/layout/hProcess9"/>
    <dgm:cxn modelId="{3575FDA3-F9A8-4DAC-A8E5-6C0BA801C8C1}" type="presParOf" srcId="{8CFB2346-8A47-42B1-AEDB-B42ED0C0CC46}" destId="{E2556160-63DA-42CB-83D6-9C5A51C72DC4}" srcOrd="2" destOrd="0" presId="urn:microsoft.com/office/officeart/2005/8/layout/hProcess9"/>
    <dgm:cxn modelId="{B2507970-078A-4420-880D-C51C301B635F}" type="presParOf" srcId="{8CFB2346-8A47-42B1-AEDB-B42ED0C0CC46}" destId="{91C27311-D048-4704-B22C-ADBD79DCD1D9}" srcOrd="3" destOrd="0" presId="urn:microsoft.com/office/officeart/2005/8/layout/hProcess9"/>
    <dgm:cxn modelId="{FB439108-A89D-4C24-BA53-37AFEAEA2002}" type="presParOf" srcId="{8CFB2346-8A47-42B1-AEDB-B42ED0C0CC46}" destId="{464C727A-2206-4F9E-A0B9-0FFD9178CD1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89E339-1492-4162-8E38-1449B2D94C26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h-TH"/>
        </a:p>
      </dgm:t>
    </dgm:pt>
    <dgm:pt modelId="{E1B3353E-F80B-426B-8494-C54836AFB205}">
      <dgm:prSet phldrT="[ข้อความ]"/>
      <dgm:spPr/>
      <dgm:t>
        <a:bodyPr/>
        <a:lstStyle/>
        <a:p>
          <a:r>
            <a:rPr lang="th-TH" b="1" dirty="0"/>
            <a:t>การกู้เงินเพื่อชดเชยการขาดดุลงบประมาณ</a:t>
          </a:r>
        </a:p>
      </dgm:t>
    </dgm:pt>
    <dgm:pt modelId="{942260AA-827C-4E07-AFFB-77144B2E5896}" type="parTrans" cxnId="{B1226DE6-219A-43A5-B9C9-CC547A249404}">
      <dgm:prSet/>
      <dgm:spPr/>
      <dgm:t>
        <a:bodyPr/>
        <a:lstStyle/>
        <a:p>
          <a:endParaRPr lang="th-TH" b="1"/>
        </a:p>
      </dgm:t>
    </dgm:pt>
    <dgm:pt modelId="{A16815CD-BF35-4F40-A789-24EAF970F733}" type="sibTrans" cxnId="{B1226DE6-219A-43A5-B9C9-CC547A249404}">
      <dgm:prSet/>
      <dgm:spPr/>
      <dgm:t>
        <a:bodyPr/>
        <a:lstStyle/>
        <a:p>
          <a:endParaRPr lang="th-TH" b="1"/>
        </a:p>
      </dgm:t>
    </dgm:pt>
    <dgm:pt modelId="{5779FA5C-7770-49D2-A787-FC7C861D5B7F}">
      <dgm:prSet phldrT="[ข้อความ]"/>
      <dgm:spPr/>
      <dgm:t>
        <a:bodyPr/>
        <a:lstStyle/>
        <a:p>
          <a:r>
            <a:rPr lang="th-TH" b="1" dirty="0"/>
            <a:t>เมื่อรายจ่ายสูงกว่ารายได้</a:t>
          </a:r>
        </a:p>
      </dgm:t>
    </dgm:pt>
    <dgm:pt modelId="{AB8AB734-59AC-4F8D-8814-A3380165C7A6}" type="parTrans" cxnId="{20C055DA-57A4-427F-98B6-0CF32E0121C1}">
      <dgm:prSet/>
      <dgm:spPr/>
      <dgm:t>
        <a:bodyPr/>
        <a:lstStyle/>
        <a:p>
          <a:endParaRPr lang="th-TH" b="1"/>
        </a:p>
      </dgm:t>
    </dgm:pt>
    <dgm:pt modelId="{A2A2BF0E-E111-425E-892C-B1F2422D6180}" type="sibTrans" cxnId="{20C055DA-57A4-427F-98B6-0CF32E0121C1}">
      <dgm:prSet/>
      <dgm:spPr/>
      <dgm:t>
        <a:bodyPr/>
        <a:lstStyle/>
        <a:p>
          <a:endParaRPr lang="th-TH" b="1"/>
        </a:p>
      </dgm:t>
    </dgm:pt>
    <dgm:pt modelId="{54579C93-8DFA-476D-A4D7-DEE494F815D0}">
      <dgm:prSet phldrT="[ข้อความ]"/>
      <dgm:spPr/>
      <dgm:t>
        <a:bodyPr/>
        <a:lstStyle/>
        <a:p>
          <a:r>
            <a:rPr lang="th-TH" b="1" dirty="0"/>
            <a:t>หากระหว่างปีงบประมาณรัฐบาลสามารถจัดเก็บรายได้เกินกว่าประมาณการ/เบิกจ่ายเงินต่ำกว่าประมาณการ ให้ กค. ปรับลดวงเงินที่จะกู้ตามความเหมาะสม</a:t>
          </a:r>
        </a:p>
      </dgm:t>
    </dgm:pt>
    <dgm:pt modelId="{CD1C8205-FABA-45BC-BBD3-78A3DA2A331B}" type="parTrans" cxnId="{0C8558BD-58D1-4825-94D1-C061256A9C8B}">
      <dgm:prSet/>
      <dgm:spPr/>
      <dgm:t>
        <a:bodyPr/>
        <a:lstStyle/>
        <a:p>
          <a:endParaRPr lang="th-TH" b="1"/>
        </a:p>
      </dgm:t>
    </dgm:pt>
    <dgm:pt modelId="{964F062A-2153-45ED-9EC9-A96AA46C67CB}" type="sibTrans" cxnId="{0C8558BD-58D1-4825-94D1-C061256A9C8B}">
      <dgm:prSet/>
      <dgm:spPr/>
      <dgm:t>
        <a:bodyPr/>
        <a:lstStyle/>
        <a:p>
          <a:endParaRPr lang="th-TH" b="1"/>
        </a:p>
      </dgm:t>
    </dgm:pt>
    <dgm:pt modelId="{86FC790A-30D8-4B13-BDDF-0D3436341297}">
      <dgm:prSet phldrT="[ข้อความ]"/>
      <dgm:spPr/>
      <dgm:t>
        <a:bodyPr/>
        <a:lstStyle/>
        <a:p>
          <a:r>
            <a:rPr lang="th-TH" b="1" dirty="0"/>
            <a:t>การกู้เงินเพื่อพัฒนาเศรษฐกิจและสังคม</a:t>
          </a:r>
        </a:p>
      </dgm:t>
    </dgm:pt>
    <dgm:pt modelId="{505B6E1D-9BE0-4BDE-947E-21B39C760E89}" type="parTrans" cxnId="{802A6DF2-73EC-4576-A1F0-8A1E20C630EC}">
      <dgm:prSet/>
      <dgm:spPr/>
      <dgm:t>
        <a:bodyPr/>
        <a:lstStyle/>
        <a:p>
          <a:endParaRPr lang="th-TH" b="1"/>
        </a:p>
      </dgm:t>
    </dgm:pt>
    <dgm:pt modelId="{EA10674A-27EC-4715-AEFE-488C96CF3D8E}" type="sibTrans" cxnId="{802A6DF2-73EC-4576-A1F0-8A1E20C630EC}">
      <dgm:prSet/>
      <dgm:spPr/>
      <dgm:t>
        <a:bodyPr/>
        <a:lstStyle/>
        <a:p>
          <a:endParaRPr lang="th-TH" b="1"/>
        </a:p>
      </dgm:t>
    </dgm:pt>
    <dgm:pt modelId="{AD777AF6-6670-4762-9577-D10F8733A9D4}">
      <dgm:prSet phldrT="[ข้อความ]"/>
      <dgm:spPr/>
      <dgm:t>
        <a:bodyPr/>
        <a:lstStyle/>
        <a:p>
          <a:r>
            <a:rPr lang="th-TH" b="1" dirty="0"/>
            <a:t>กรณีที่มีความจำเป็นต้องใช้จ่ายเงินนอกเหนือจากงบประมาณรายจ่ายประจำปี และต้องใช้เป็นเงินตราต่างประเทศ</a:t>
          </a:r>
        </a:p>
      </dgm:t>
    </dgm:pt>
    <dgm:pt modelId="{A6B3D9B1-29FC-449C-8049-182A11F40298}" type="parTrans" cxnId="{CF39C8D6-B672-48C5-A5F8-8A886218C429}">
      <dgm:prSet/>
      <dgm:spPr/>
      <dgm:t>
        <a:bodyPr/>
        <a:lstStyle/>
        <a:p>
          <a:endParaRPr lang="th-TH" b="1"/>
        </a:p>
      </dgm:t>
    </dgm:pt>
    <dgm:pt modelId="{4524E76B-91E8-4096-AFA2-812714A8A107}" type="sibTrans" cxnId="{CF39C8D6-B672-48C5-A5F8-8A886218C429}">
      <dgm:prSet/>
      <dgm:spPr/>
      <dgm:t>
        <a:bodyPr/>
        <a:lstStyle/>
        <a:p>
          <a:endParaRPr lang="th-TH" b="1"/>
        </a:p>
      </dgm:t>
    </dgm:pt>
    <dgm:pt modelId="{3D07BF94-80AD-4A15-9480-3EB1F3E97B30}">
      <dgm:prSet phldrT="[ข้อความ]"/>
      <dgm:spPr/>
      <dgm:t>
        <a:bodyPr/>
        <a:lstStyle/>
        <a:p>
          <a:r>
            <a:rPr lang="th-TH" b="1" dirty="0"/>
            <a:t>ให้กระทำได้เฉพาะกรณีที่มีความจำเป็นเร่งด่วน/ไม่อาจใช้จ่ายจากเงินงบประมาณรายจ่ายได้</a:t>
          </a:r>
        </a:p>
      </dgm:t>
    </dgm:pt>
    <dgm:pt modelId="{A868B520-8588-4F7D-AFDB-5B836DD19E09}" type="parTrans" cxnId="{89009A65-7AF1-471C-8E1D-CCE6741AF887}">
      <dgm:prSet/>
      <dgm:spPr/>
      <dgm:t>
        <a:bodyPr/>
        <a:lstStyle/>
        <a:p>
          <a:endParaRPr lang="th-TH" b="1"/>
        </a:p>
      </dgm:t>
    </dgm:pt>
    <dgm:pt modelId="{94205B9A-6597-41FA-AF71-05756831E8AE}" type="sibTrans" cxnId="{89009A65-7AF1-471C-8E1D-CCE6741AF887}">
      <dgm:prSet/>
      <dgm:spPr/>
      <dgm:t>
        <a:bodyPr/>
        <a:lstStyle/>
        <a:p>
          <a:endParaRPr lang="th-TH" b="1"/>
        </a:p>
      </dgm:t>
    </dgm:pt>
    <dgm:pt modelId="{DB2BD160-8C33-4285-AAE0-0FE3550359CF}">
      <dgm:prSet phldrT="[ข้อความ]"/>
      <dgm:spPr/>
      <dgm:t>
        <a:bodyPr/>
        <a:lstStyle/>
        <a:p>
          <a:r>
            <a:rPr lang="th-TH" b="1" dirty="0"/>
            <a:t>ดำเนินการให้สอดคล้องกับสถานะของเงินคงคลัง โดยคำนึงถึงประมาณการรายได้และแผนการเบิกจ่ายเงินงบประมาณในแต่ละช่วงเวลา</a:t>
          </a:r>
        </a:p>
      </dgm:t>
    </dgm:pt>
    <dgm:pt modelId="{697CA11C-4CCA-4923-BB54-BD09E3B47D2E}" type="parTrans" cxnId="{4F912E06-4145-4466-9679-B7F8C7EB86F7}">
      <dgm:prSet/>
      <dgm:spPr/>
      <dgm:t>
        <a:bodyPr/>
        <a:lstStyle/>
        <a:p>
          <a:endParaRPr lang="th-TH" b="1"/>
        </a:p>
      </dgm:t>
    </dgm:pt>
    <dgm:pt modelId="{D290F91C-6C2D-49E2-8CEE-6ABF37D8ACBD}" type="sibTrans" cxnId="{4F912E06-4145-4466-9679-B7F8C7EB86F7}">
      <dgm:prSet/>
      <dgm:spPr/>
      <dgm:t>
        <a:bodyPr/>
        <a:lstStyle/>
        <a:p>
          <a:endParaRPr lang="th-TH" b="1"/>
        </a:p>
      </dgm:t>
    </dgm:pt>
    <dgm:pt modelId="{6F81E764-539A-458C-A8CF-BAD2550D3468}">
      <dgm:prSet phldrT="[ข้อความ]"/>
      <dgm:spPr/>
      <dgm:t>
        <a:bodyPr/>
        <a:lstStyle/>
        <a:p>
          <a:r>
            <a:rPr lang="th-TH" b="1" dirty="0"/>
            <a:t>ต้องมีการกำหนดวัตถุประสงค์ของการใช้จ่ายเงิน หน่วยงานของรัฐผู้รับผิดชอบ แผนงาน/โครงการ จำนวนเงินกู้</a:t>
          </a:r>
        </a:p>
      </dgm:t>
    </dgm:pt>
    <dgm:pt modelId="{2FDBB470-E41E-43C4-AB08-91458ADC7268}" type="parTrans" cxnId="{ED94A7B7-1840-4DAD-8923-F5531552E4EA}">
      <dgm:prSet/>
      <dgm:spPr/>
      <dgm:t>
        <a:bodyPr/>
        <a:lstStyle/>
        <a:p>
          <a:endParaRPr lang="th-TH" b="1"/>
        </a:p>
      </dgm:t>
    </dgm:pt>
    <dgm:pt modelId="{F9DD22C2-D021-404A-80BD-56ED19F8BB54}" type="sibTrans" cxnId="{ED94A7B7-1840-4DAD-8923-F5531552E4EA}">
      <dgm:prSet/>
      <dgm:spPr/>
      <dgm:t>
        <a:bodyPr/>
        <a:lstStyle/>
        <a:p>
          <a:endParaRPr lang="th-TH" b="1"/>
        </a:p>
      </dgm:t>
    </dgm:pt>
    <dgm:pt modelId="{74BFF099-4450-40DD-B6EB-5C1DD185C34A}">
      <dgm:prSet phldrT="[ข้อความ]"/>
      <dgm:spPr/>
      <dgm:t>
        <a:bodyPr/>
        <a:lstStyle/>
        <a:p>
          <a:r>
            <a:rPr lang="th-TH" b="1" dirty="0"/>
            <a:t>หน่วยงานของรัฐที่เป็นเจ้าของโครงการต้องมีความพร้อมในการดำเนินการแล้ว</a:t>
          </a:r>
        </a:p>
      </dgm:t>
    </dgm:pt>
    <dgm:pt modelId="{2A13C01F-4E20-4036-A077-F7D43569F5CF}" type="parTrans" cxnId="{2F898702-2E69-4141-9633-ABA3A9215C72}">
      <dgm:prSet/>
      <dgm:spPr/>
      <dgm:t>
        <a:bodyPr/>
        <a:lstStyle/>
        <a:p>
          <a:endParaRPr lang="th-TH" b="1"/>
        </a:p>
      </dgm:t>
    </dgm:pt>
    <dgm:pt modelId="{DCA869C3-A694-4ECF-893F-1E90E801763D}" type="sibTrans" cxnId="{2F898702-2E69-4141-9633-ABA3A9215C72}">
      <dgm:prSet/>
      <dgm:spPr/>
      <dgm:t>
        <a:bodyPr/>
        <a:lstStyle/>
        <a:p>
          <a:endParaRPr lang="th-TH" b="1"/>
        </a:p>
      </dgm:t>
    </dgm:pt>
    <dgm:pt modelId="{9DA79823-B889-4240-8C6C-4D3B6D46096B}">
      <dgm:prSet phldrT="[ข้อความ]"/>
      <dgm:spPr/>
      <dgm:t>
        <a:bodyPr/>
        <a:lstStyle/>
        <a:p>
          <a:r>
            <a:rPr lang="th-TH" b="1" dirty="0"/>
            <a:t>หน่วยงานของรัฐที่เป็นเจ้าของโครงการต้องมีความพร้อมในการดำเนินการแล้ว</a:t>
          </a:r>
        </a:p>
      </dgm:t>
    </dgm:pt>
    <dgm:pt modelId="{D7D14B34-F062-4799-9995-2751F4906256}" type="parTrans" cxnId="{B15EF7C7-9DC8-4890-9D87-14424394CF82}">
      <dgm:prSet/>
      <dgm:spPr/>
      <dgm:t>
        <a:bodyPr/>
        <a:lstStyle/>
        <a:p>
          <a:endParaRPr lang="th-TH" b="1"/>
        </a:p>
      </dgm:t>
    </dgm:pt>
    <dgm:pt modelId="{408F9B44-1DB1-4D08-847A-EDADE574D6BB}" type="sibTrans" cxnId="{B15EF7C7-9DC8-4890-9D87-14424394CF82}">
      <dgm:prSet/>
      <dgm:spPr/>
      <dgm:t>
        <a:bodyPr/>
        <a:lstStyle/>
        <a:p>
          <a:endParaRPr lang="th-TH" b="1"/>
        </a:p>
      </dgm:t>
    </dgm:pt>
    <dgm:pt modelId="{DFDE8E7E-7D2B-43DC-AEF1-93E7EBA0159F}" type="pres">
      <dgm:prSet presAssocID="{4289E339-1492-4162-8E38-1449B2D94C26}" presName="Name0" presStyleCnt="0">
        <dgm:presLayoutVars>
          <dgm:dir/>
          <dgm:animLvl val="lvl"/>
          <dgm:resizeHandles val="exact"/>
        </dgm:presLayoutVars>
      </dgm:prSet>
      <dgm:spPr/>
    </dgm:pt>
    <dgm:pt modelId="{8A6D34CC-C9D1-4B40-B08F-2B0FC4B05FDA}" type="pres">
      <dgm:prSet presAssocID="{E1B3353E-F80B-426B-8494-C54836AFB205}" presName="composite" presStyleCnt="0"/>
      <dgm:spPr/>
    </dgm:pt>
    <dgm:pt modelId="{78A5886E-0875-4691-92DF-AB5BCE0574D4}" type="pres">
      <dgm:prSet presAssocID="{E1B3353E-F80B-426B-8494-C54836AFB20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554A413-86A4-4758-9F46-D3738279C56E}" type="pres">
      <dgm:prSet presAssocID="{E1B3353E-F80B-426B-8494-C54836AFB205}" presName="desTx" presStyleLbl="alignAccFollowNode1" presStyleIdx="0" presStyleCnt="2">
        <dgm:presLayoutVars>
          <dgm:bulletEnabled val="1"/>
        </dgm:presLayoutVars>
      </dgm:prSet>
      <dgm:spPr/>
    </dgm:pt>
    <dgm:pt modelId="{0D8444BF-752D-490D-9AFA-6D15AD24E6D9}" type="pres">
      <dgm:prSet presAssocID="{A16815CD-BF35-4F40-A789-24EAF970F733}" presName="space" presStyleCnt="0"/>
      <dgm:spPr/>
    </dgm:pt>
    <dgm:pt modelId="{4A4DF0CA-99FA-4121-9627-F78831B9B448}" type="pres">
      <dgm:prSet presAssocID="{86FC790A-30D8-4B13-BDDF-0D3436341297}" presName="composite" presStyleCnt="0"/>
      <dgm:spPr/>
    </dgm:pt>
    <dgm:pt modelId="{8C39E73A-5BA1-461A-B737-7C0D0D289A6B}" type="pres">
      <dgm:prSet presAssocID="{86FC790A-30D8-4B13-BDDF-0D34363412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2FB1474-3642-4B46-83F0-B6A6E8C38CD9}" type="pres">
      <dgm:prSet presAssocID="{86FC790A-30D8-4B13-BDDF-0D343634129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F898702-2E69-4141-9633-ABA3A9215C72}" srcId="{86FC790A-30D8-4B13-BDDF-0D3436341297}" destId="{74BFF099-4450-40DD-B6EB-5C1DD185C34A}" srcOrd="3" destOrd="0" parTransId="{2A13C01F-4E20-4036-A077-F7D43569F5CF}" sibTransId="{DCA869C3-A694-4ECF-893F-1E90E801763D}"/>
    <dgm:cxn modelId="{4F912E06-4145-4466-9679-B7F8C7EB86F7}" srcId="{E1B3353E-F80B-426B-8494-C54836AFB205}" destId="{DB2BD160-8C33-4285-AAE0-0FE3550359CF}" srcOrd="1" destOrd="0" parTransId="{697CA11C-4CCA-4923-BB54-BD09E3B47D2E}" sibTransId="{D290F91C-6C2D-49E2-8CEE-6ABF37D8ACBD}"/>
    <dgm:cxn modelId="{DDA02918-D294-4D31-9A0D-F53D2894D783}" type="presOf" srcId="{3D07BF94-80AD-4A15-9480-3EB1F3E97B30}" destId="{62FB1474-3642-4B46-83F0-B6A6E8C38CD9}" srcOrd="0" destOrd="1" presId="urn:microsoft.com/office/officeart/2005/8/layout/hList1"/>
    <dgm:cxn modelId="{5601073A-846F-4835-96EA-47192F2BC2BD}" type="presOf" srcId="{9DA79823-B889-4240-8C6C-4D3B6D46096B}" destId="{8554A413-86A4-4758-9F46-D3738279C56E}" srcOrd="0" destOrd="3" presId="urn:microsoft.com/office/officeart/2005/8/layout/hList1"/>
    <dgm:cxn modelId="{B38CA73F-9692-4685-9C2E-480B8931B220}" type="presOf" srcId="{5779FA5C-7770-49D2-A787-FC7C861D5B7F}" destId="{8554A413-86A4-4758-9F46-D3738279C56E}" srcOrd="0" destOrd="0" presId="urn:microsoft.com/office/officeart/2005/8/layout/hList1"/>
    <dgm:cxn modelId="{89009A65-7AF1-471C-8E1D-CCE6741AF887}" srcId="{86FC790A-30D8-4B13-BDDF-0D3436341297}" destId="{3D07BF94-80AD-4A15-9480-3EB1F3E97B30}" srcOrd="1" destOrd="0" parTransId="{A868B520-8588-4F7D-AFDB-5B836DD19E09}" sibTransId="{94205B9A-6597-41FA-AF71-05756831E8AE}"/>
    <dgm:cxn modelId="{B3EF4E69-4F3A-4727-90B0-882B3A03E0CD}" type="presOf" srcId="{DB2BD160-8C33-4285-AAE0-0FE3550359CF}" destId="{8554A413-86A4-4758-9F46-D3738279C56E}" srcOrd="0" destOrd="1" presId="urn:microsoft.com/office/officeart/2005/8/layout/hList1"/>
    <dgm:cxn modelId="{D9851158-03A7-4179-9129-B0C077436BD2}" type="presOf" srcId="{54579C93-8DFA-476D-A4D7-DEE494F815D0}" destId="{8554A413-86A4-4758-9F46-D3738279C56E}" srcOrd="0" destOrd="2" presId="urn:microsoft.com/office/officeart/2005/8/layout/hList1"/>
    <dgm:cxn modelId="{EB6A8B78-DDE8-427E-B1A0-3F5990C96305}" type="presOf" srcId="{AD777AF6-6670-4762-9577-D10F8733A9D4}" destId="{62FB1474-3642-4B46-83F0-B6A6E8C38CD9}" srcOrd="0" destOrd="0" presId="urn:microsoft.com/office/officeart/2005/8/layout/hList1"/>
    <dgm:cxn modelId="{ED94A7B7-1840-4DAD-8923-F5531552E4EA}" srcId="{86FC790A-30D8-4B13-BDDF-0D3436341297}" destId="{6F81E764-539A-458C-A8CF-BAD2550D3468}" srcOrd="2" destOrd="0" parTransId="{2FDBB470-E41E-43C4-AB08-91458ADC7268}" sibTransId="{F9DD22C2-D021-404A-80BD-56ED19F8BB54}"/>
    <dgm:cxn modelId="{0C8558BD-58D1-4825-94D1-C061256A9C8B}" srcId="{E1B3353E-F80B-426B-8494-C54836AFB205}" destId="{54579C93-8DFA-476D-A4D7-DEE494F815D0}" srcOrd="2" destOrd="0" parTransId="{CD1C8205-FABA-45BC-BBD3-78A3DA2A331B}" sibTransId="{964F062A-2153-45ED-9EC9-A96AA46C67CB}"/>
    <dgm:cxn modelId="{094C0BBF-2CD1-4D6C-9B24-E35661C658E9}" type="presOf" srcId="{4289E339-1492-4162-8E38-1449B2D94C26}" destId="{DFDE8E7E-7D2B-43DC-AEF1-93E7EBA0159F}" srcOrd="0" destOrd="0" presId="urn:microsoft.com/office/officeart/2005/8/layout/hList1"/>
    <dgm:cxn modelId="{9DDC7CBF-4E2D-4C1D-9185-3D2C89678445}" type="presOf" srcId="{86FC790A-30D8-4B13-BDDF-0D3436341297}" destId="{8C39E73A-5BA1-461A-B737-7C0D0D289A6B}" srcOrd="0" destOrd="0" presId="urn:microsoft.com/office/officeart/2005/8/layout/hList1"/>
    <dgm:cxn modelId="{59B81CC4-819D-4DFF-B584-223DE6A4646D}" type="presOf" srcId="{74BFF099-4450-40DD-B6EB-5C1DD185C34A}" destId="{62FB1474-3642-4B46-83F0-B6A6E8C38CD9}" srcOrd="0" destOrd="3" presId="urn:microsoft.com/office/officeart/2005/8/layout/hList1"/>
    <dgm:cxn modelId="{B15EF7C7-9DC8-4890-9D87-14424394CF82}" srcId="{E1B3353E-F80B-426B-8494-C54836AFB205}" destId="{9DA79823-B889-4240-8C6C-4D3B6D46096B}" srcOrd="3" destOrd="0" parTransId="{D7D14B34-F062-4799-9995-2751F4906256}" sibTransId="{408F9B44-1DB1-4D08-847A-EDADE574D6BB}"/>
    <dgm:cxn modelId="{CF39C8D6-B672-48C5-A5F8-8A886218C429}" srcId="{86FC790A-30D8-4B13-BDDF-0D3436341297}" destId="{AD777AF6-6670-4762-9577-D10F8733A9D4}" srcOrd="0" destOrd="0" parTransId="{A6B3D9B1-29FC-449C-8049-182A11F40298}" sibTransId="{4524E76B-91E8-4096-AFA2-812714A8A107}"/>
    <dgm:cxn modelId="{20C055DA-57A4-427F-98B6-0CF32E0121C1}" srcId="{E1B3353E-F80B-426B-8494-C54836AFB205}" destId="{5779FA5C-7770-49D2-A787-FC7C861D5B7F}" srcOrd="0" destOrd="0" parTransId="{AB8AB734-59AC-4F8D-8814-A3380165C7A6}" sibTransId="{A2A2BF0E-E111-425E-892C-B1F2422D6180}"/>
    <dgm:cxn modelId="{B1226DE6-219A-43A5-B9C9-CC547A249404}" srcId="{4289E339-1492-4162-8E38-1449B2D94C26}" destId="{E1B3353E-F80B-426B-8494-C54836AFB205}" srcOrd="0" destOrd="0" parTransId="{942260AA-827C-4E07-AFFB-77144B2E5896}" sibTransId="{A16815CD-BF35-4F40-A789-24EAF970F733}"/>
    <dgm:cxn modelId="{F56D29F1-61B5-4042-9EEC-19EB4A649140}" type="presOf" srcId="{E1B3353E-F80B-426B-8494-C54836AFB205}" destId="{78A5886E-0875-4691-92DF-AB5BCE0574D4}" srcOrd="0" destOrd="0" presId="urn:microsoft.com/office/officeart/2005/8/layout/hList1"/>
    <dgm:cxn modelId="{802A6DF2-73EC-4576-A1F0-8A1E20C630EC}" srcId="{4289E339-1492-4162-8E38-1449B2D94C26}" destId="{86FC790A-30D8-4B13-BDDF-0D3436341297}" srcOrd="1" destOrd="0" parTransId="{505B6E1D-9BE0-4BDE-947E-21B39C760E89}" sibTransId="{EA10674A-27EC-4715-AEFE-488C96CF3D8E}"/>
    <dgm:cxn modelId="{8FACC9FB-1039-4C9B-9441-CBD8D32CA0AD}" type="presOf" srcId="{6F81E764-539A-458C-A8CF-BAD2550D3468}" destId="{62FB1474-3642-4B46-83F0-B6A6E8C38CD9}" srcOrd="0" destOrd="2" presId="urn:microsoft.com/office/officeart/2005/8/layout/hList1"/>
    <dgm:cxn modelId="{B9E92124-9489-4A02-94E6-883403BAF9F8}" type="presParOf" srcId="{DFDE8E7E-7D2B-43DC-AEF1-93E7EBA0159F}" destId="{8A6D34CC-C9D1-4B40-B08F-2B0FC4B05FDA}" srcOrd="0" destOrd="0" presId="urn:microsoft.com/office/officeart/2005/8/layout/hList1"/>
    <dgm:cxn modelId="{680D7560-32D3-46C7-B8B8-B67A706F5E2A}" type="presParOf" srcId="{8A6D34CC-C9D1-4B40-B08F-2B0FC4B05FDA}" destId="{78A5886E-0875-4691-92DF-AB5BCE0574D4}" srcOrd="0" destOrd="0" presId="urn:microsoft.com/office/officeart/2005/8/layout/hList1"/>
    <dgm:cxn modelId="{32663BF8-2416-42C1-8B46-F9756040BDA0}" type="presParOf" srcId="{8A6D34CC-C9D1-4B40-B08F-2B0FC4B05FDA}" destId="{8554A413-86A4-4758-9F46-D3738279C56E}" srcOrd="1" destOrd="0" presId="urn:microsoft.com/office/officeart/2005/8/layout/hList1"/>
    <dgm:cxn modelId="{B098C8E4-C767-455C-8C00-DCF1B1CF9FBA}" type="presParOf" srcId="{DFDE8E7E-7D2B-43DC-AEF1-93E7EBA0159F}" destId="{0D8444BF-752D-490D-9AFA-6D15AD24E6D9}" srcOrd="1" destOrd="0" presId="urn:microsoft.com/office/officeart/2005/8/layout/hList1"/>
    <dgm:cxn modelId="{DC20BA91-4FD3-4D90-B378-97C4A6E6A40C}" type="presParOf" srcId="{DFDE8E7E-7D2B-43DC-AEF1-93E7EBA0159F}" destId="{4A4DF0CA-99FA-4121-9627-F78831B9B448}" srcOrd="2" destOrd="0" presId="urn:microsoft.com/office/officeart/2005/8/layout/hList1"/>
    <dgm:cxn modelId="{E40A94A2-877A-4280-A9FD-7A8273ACDF21}" type="presParOf" srcId="{4A4DF0CA-99FA-4121-9627-F78831B9B448}" destId="{8C39E73A-5BA1-461A-B737-7C0D0D289A6B}" srcOrd="0" destOrd="0" presId="urn:microsoft.com/office/officeart/2005/8/layout/hList1"/>
    <dgm:cxn modelId="{04FE1129-55AD-4BAE-9207-6370CE2E9EE2}" type="presParOf" srcId="{4A4DF0CA-99FA-4121-9627-F78831B9B448}" destId="{62FB1474-3642-4B46-83F0-B6A6E8C38CD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4DAE97F-3D51-4D80-85DE-554099FFAA1E}" type="doc">
      <dgm:prSet loTypeId="urn:microsoft.com/office/officeart/2005/8/layout/hList9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C37786FC-D511-43B4-A35E-4A56D30BE6A4}">
      <dgm:prSet phldrT="[ข้อความ]"/>
      <dgm:spPr/>
      <dgm:t>
        <a:bodyPr/>
        <a:lstStyle/>
        <a:p>
          <a:r>
            <a:rPr lang="th-TH" b="1" dirty="0">
              <a:solidFill>
                <a:srgbClr val="002060"/>
              </a:solidFill>
            </a:rPr>
            <a:t>เงินนอกงบประมาณ</a:t>
          </a:r>
        </a:p>
      </dgm:t>
    </dgm:pt>
    <dgm:pt modelId="{E9D68973-4005-4878-8BF4-7FE8461963BC}" type="parTrans" cxnId="{F54B9014-726C-4C41-9409-2CF4B8673388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CE79E160-99EE-4D1E-AEBA-646666705ED8}" type="sibTrans" cxnId="{F54B9014-726C-4C41-9409-2CF4B8673388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5E8D7186-77E7-4308-A37D-F51BC3B0D613}">
      <dgm:prSet phldrT="[ข้อความ]" custT="1"/>
      <dgm:spPr/>
      <dgm:t>
        <a:bodyPr/>
        <a:lstStyle/>
        <a:p>
          <a:r>
            <a:rPr lang="th-TH" sz="2000" b="1" dirty="0">
              <a:solidFill>
                <a:srgbClr val="002060"/>
              </a:solidFill>
            </a:rPr>
            <a:t>มีเท่าที่จำเป็น</a:t>
          </a:r>
        </a:p>
      </dgm:t>
    </dgm:pt>
    <dgm:pt modelId="{D63A088A-55AE-4A12-BC1F-ABF6487067D2}" type="parTrans" cxnId="{2C809252-0B43-4B02-BFC3-48863525BB2E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D582259E-5D42-4578-B33C-47C02FD363F5}" type="sibTrans" cxnId="{2C809252-0B43-4B02-BFC3-48863525BB2E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0D08C440-FD8C-4B18-9651-6391FF81D954}">
      <dgm:prSet phldrT="[ข้อความ]" custT="1"/>
      <dgm:spPr/>
      <dgm:t>
        <a:bodyPr/>
        <a:lstStyle/>
        <a:p>
          <a:r>
            <a:rPr lang="th-TH" sz="1600" b="1" dirty="0">
              <a:solidFill>
                <a:srgbClr val="002060"/>
              </a:solidFill>
            </a:rPr>
            <a:t>นำหลักการใช้จ่ายเงินงบประมาณมาใช้โดยอนุโลม</a:t>
          </a:r>
        </a:p>
      </dgm:t>
    </dgm:pt>
    <dgm:pt modelId="{6B243EFF-428F-4A60-9EFD-D262E7213A44}" type="parTrans" cxnId="{D754D6CF-225C-4F77-A6B4-9FC53BC7D390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80A6F9B9-D709-42B0-9768-940F9AA48B00}" type="sibTrans" cxnId="{D754D6CF-225C-4F77-A6B4-9FC53BC7D390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B8D6A6B9-2193-4DA9-A86F-6E9E839DD951}">
      <dgm:prSet phldrT="[ข้อความ]"/>
      <dgm:spPr/>
      <dgm:t>
        <a:bodyPr/>
        <a:lstStyle/>
        <a:p>
          <a:r>
            <a:rPr lang="th-TH" b="1" dirty="0">
              <a:solidFill>
                <a:srgbClr val="002060"/>
              </a:solidFill>
            </a:rPr>
            <a:t>ทุนหมุนเวียน</a:t>
          </a:r>
        </a:p>
      </dgm:t>
    </dgm:pt>
    <dgm:pt modelId="{0CDD427A-DACB-447A-A36E-72C59B7469E6}" type="parTrans" cxnId="{983F5AD4-B06E-45EE-9926-1B259B895660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5FBC5079-909C-4198-A0D5-85CF27B7E63C}" type="sibTrans" cxnId="{983F5AD4-B06E-45EE-9926-1B259B895660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431FEBB2-0D75-44E7-AE1B-D38245BB9B92}">
      <dgm:prSet phldrT="[ข้อความ]"/>
      <dgm:spPr/>
      <dgm:t>
        <a:bodyPr/>
        <a:lstStyle/>
        <a:p>
          <a:r>
            <a:rPr lang="th-TH" b="1" dirty="0">
              <a:solidFill>
                <a:srgbClr val="002060"/>
              </a:solidFill>
            </a:rPr>
            <a:t>จัดตั้งตามกฎหมายเฉพาะ</a:t>
          </a:r>
        </a:p>
      </dgm:t>
    </dgm:pt>
    <dgm:pt modelId="{5E365EA1-3EC4-413A-953C-64A579C819E5}" type="parTrans" cxnId="{849F5C7E-F4E8-49FC-9287-F71604B57F35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35334A51-A41B-4B6E-8F74-A0394E1B0752}" type="sibTrans" cxnId="{849F5C7E-F4E8-49FC-9287-F71604B57F35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6623A740-801E-44A6-84A0-1A04649D1898}">
      <dgm:prSet phldrT="[ข้อความ]"/>
      <dgm:spPr/>
      <dgm:t>
        <a:bodyPr/>
        <a:lstStyle/>
        <a:p>
          <a:r>
            <a:rPr lang="th-TH" b="1" dirty="0">
              <a:solidFill>
                <a:srgbClr val="002060"/>
              </a:solidFill>
            </a:rPr>
            <a:t>การขอจัดตั้ง การบริหาร การประเมินผล การรวม ยุบเลิก</a:t>
          </a:r>
        </a:p>
      </dgm:t>
    </dgm:pt>
    <dgm:pt modelId="{AF9D806F-B885-44DD-B0B8-C0FC5AE6B847}" type="parTrans" cxnId="{FB1CB81E-B09D-44C8-AC47-103794FF9BCB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B73CD021-857F-4250-A3F8-079EE2E55EB9}" type="sibTrans" cxnId="{FB1CB81E-B09D-44C8-AC47-103794FF9BCB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29E6A3AC-4F9F-4D86-B546-AF5295384C62}">
      <dgm:prSet phldrT="[ข้อความ]" custT="1"/>
      <dgm:spPr/>
      <dgm:t>
        <a:bodyPr/>
        <a:lstStyle/>
        <a:p>
          <a:r>
            <a:rPr lang="th-TH" sz="1400" b="1" dirty="0">
              <a:solidFill>
                <a:srgbClr val="002060"/>
              </a:solidFill>
            </a:rPr>
            <a:t>ฝากไว้ที่ กค. เว้นแต่มีกฎหมายกำหนดเป็นอย่างอื่น/ขอตกลงกับ กค.</a:t>
          </a:r>
        </a:p>
      </dgm:t>
    </dgm:pt>
    <dgm:pt modelId="{595B3F54-CF82-4B79-9334-D93995F7DBA6}" type="parTrans" cxnId="{E9A7A75E-F81A-4760-9743-555629C83F19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45AD5189-23DF-4418-9D7F-50FE99AC9D27}" type="sibTrans" cxnId="{E9A7A75E-F81A-4760-9743-555629C83F19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FC6B1259-A6F3-49DC-ABBA-AC5B4FA49DDA}">
      <dgm:prSet phldrT="[ข้อความ]"/>
      <dgm:spPr/>
      <dgm:t>
        <a:bodyPr/>
        <a:lstStyle/>
        <a:p>
          <a:r>
            <a:rPr lang="th-TH" b="1" dirty="0">
              <a:solidFill>
                <a:srgbClr val="002060"/>
              </a:solidFill>
            </a:rPr>
            <a:t>เงินคงเหลือให้นำส่งคลังโดยไม่ชักช้า</a:t>
          </a:r>
        </a:p>
      </dgm:t>
    </dgm:pt>
    <dgm:pt modelId="{540E7A65-2E6C-409E-8D8B-B63380CBB7C9}" type="parTrans" cxnId="{5D69E6FE-75C4-4B37-B89A-D1326701BF2A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9BC2C7DE-1668-4C0F-85D0-A84ABCCD4AF2}" type="sibTrans" cxnId="{5D69E6FE-75C4-4B37-B89A-D1326701BF2A}">
      <dgm:prSet/>
      <dgm:spPr/>
      <dgm:t>
        <a:bodyPr/>
        <a:lstStyle/>
        <a:p>
          <a:endParaRPr lang="th-TH" b="1">
            <a:solidFill>
              <a:srgbClr val="002060"/>
            </a:solidFill>
          </a:endParaRPr>
        </a:p>
      </dgm:t>
    </dgm:pt>
    <dgm:pt modelId="{3BE420DC-4BF3-4F44-BDE3-868395C6C8CC}" type="pres">
      <dgm:prSet presAssocID="{64DAE97F-3D51-4D80-85DE-554099FFAA1E}" presName="list" presStyleCnt="0">
        <dgm:presLayoutVars>
          <dgm:dir/>
          <dgm:animLvl val="lvl"/>
        </dgm:presLayoutVars>
      </dgm:prSet>
      <dgm:spPr/>
    </dgm:pt>
    <dgm:pt modelId="{2986A623-5EB4-4E6E-AAA0-DF6582EED5AA}" type="pres">
      <dgm:prSet presAssocID="{C37786FC-D511-43B4-A35E-4A56D30BE6A4}" presName="posSpace" presStyleCnt="0"/>
      <dgm:spPr/>
    </dgm:pt>
    <dgm:pt modelId="{D70C5E52-BDDC-4B8E-9AE5-E11D389FD8C7}" type="pres">
      <dgm:prSet presAssocID="{C37786FC-D511-43B4-A35E-4A56D30BE6A4}" presName="vertFlow" presStyleCnt="0"/>
      <dgm:spPr/>
    </dgm:pt>
    <dgm:pt modelId="{B9FBE40A-32AC-4CBB-B24A-E1F614DBF6F0}" type="pres">
      <dgm:prSet presAssocID="{C37786FC-D511-43B4-A35E-4A56D30BE6A4}" presName="topSpace" presStyleCnt="0"/>
      <dgm:spPr/>
    </dgm:pt>
    <dgm:pt modelId="{44D44166-8934-434D-8001-4BADBD7956D4}" type="pres">
      <dgm:prSet presAssocID="{C37786FC-D511-43B4-A35E-4A56D30BE6A4}" presName="firstComp" presStyleCnt="0"/>
      <dgm:spPr/>
    </dgm:pt>
    <dgm:pt modelId="{93F928D3-6675-4CFB-92C2-5EB0376A680D}" type="pres">
      <dgm:prSet presAssocID="{C37786FC-D511-43B4-A35E-4A56D30BE6A4}" presName="firstChild" presStyleLbl="bgAccFollowNode1" presStyleIdx="0" presStyleCnt="6" custLinFactX="-64453" custLinFactNeighborX="-100000" custLinFactNeighborY="4257"/>
      <dgm:spPr/>
    </dgm:pt>
    <dgm:pt modelId="{A9F6F0C7-06BB-44B7-8241-6577D95F1BA8}" type="pres">
      <dgm:prSet presAssocID="{C37786FC-D511-43B4-A35E-4A56D30BE6A4}" presName="firstChildTx" presStyleLbl="bgAccFollowNode1" presStyleIdx="0" presStyleCnt="6">
        <dgm:presLayoutVars>
          <dgm:bulletEnabled val="1"/>
        </dgm:presLayoutVars>
      </dgm:prSet>
      <dgm:spPr/>
    </dgm:pt>
    <dgm:pt modelId="{16E7682D-743D-4E20-917A-22AE4C587D96}" type="pres">
      <dgm:prSet presAssocID="{0D08C440-FD8C-4B18-9651-6391FF81D954}" presName="comp" presStyleCnt="0"/>
      <dgm:spPr/>
    </dgm:pt>
    <dgm:pt modelId="{D6260E0A-1821-43CF-9D45-C70CE71080FF}" type="pres">
      <dgm:prSet presAssocID="{0D08C440-FD8C-4B18-9651-6391FF81D954}" presName="child" presStyleLbl="bgAccFollowNode1" presStyleIdx="1" presStyleCnt="6" custLinFactNeighborX="-62892" custLinFactNeighborY="-94206"/>
      <dgm:spPr/>
    </dgm:pt>
    <dgm:pt modelId="{69128D73-54D9-4DF8-A211-EA9815D0D64D}" type="pres">
      <dgm:prSet presAssocID="{0D08C440-FD8C-4B18-9651-6391FF81D954}" presName="childTx" presStyleLbl="bgAccFollowNode1" presStyleIdx="1" presStyleCnt="6">
        <dgm:presLayoutVars>
          <dgm:bulletEnabled val="1"/>
        </dgm:presLayoutVars>
      </dgm:prSet>
      <dgm:spPr/>
    </dgm:pt>
    <dgm:pt modelId="{C9154280-558D-45A5-B8FF-58AE3F125897}" type="pres">
      <dgm:prSet presAssocID="{29E6A3AC-4F9F-4D86-B546-AF5295384C62}" presName="comp" presStyleCnt="0"/>
      <dgm:spPr/>
    </dgm:pt>
    <dgm:pt modelId="{17782346-7D9B-4283-9B40-4842893343BB}" type="pres">
      <dgm:prSet presAssocID="{29E6A3AC-4F9F-4D86-B546-AF5295384C62}" presName="child" presStyleLbl="bgAccFollowNode1" presStyleIdx="2" presStyleCnt="6" custLinFactX="-18900" custLinFactNeighborX="-100000" custLinFactNeighborY="-62118"/>
      <dgm:spPr/>
    </dgm:pt>
    <dgm:pt modelId="{4F979D40-7823-464E-9904-309B087D2D1E}" type="pres">
      <dgm:prSet presAssocID="{29E6A3AC-4F9F-4D86-B546-AF5295384C62}" presName="childTx" presStyleLbl="bgAccFollowNode1" presStyleIdx="2" presStyleCnt="6">
        <dgm:presLayoutVars>
          <dgm:bulletEnabled val="1"/>
        </dgm:presLayoutVars>
      </dgm:prSet>
      <dgm:spPr/>
    </dgm:pt>
    <dgm:pt modelId="{7D791CA0-4571-4603-89C6-3D9212889B47}" type="pres">
      <dgm:prSet presAssocID="{FC6B1259-A6F3-49DC-ABBA-AC5B4FA49DDA}" presName="comp" presStyleCnt="0"/>
      <dgm:spPr/>
    </dgm:pt>
    <dgm:pt modelId="{F979A1CB-DA0F-4059-BF96-2C6E6B03B9F8}" type="pres">
      <dgm:prSet presAssocID="{FC6B1259-A6F3-49DC-ABBA-AC5B4FA49DDA}" presName="child" presStyleLbl="bgAccFollowNode1" presStyleIdx="3" presStyleCnt="6" custLinFactX="-18028" custLinFactNeighborX="-100000" custLinFactNeighborY="-33060"/>
      <dgm:spPr/>
    </dgm:pt>
    <dgm:pt modelId="{89EAD41F-EAD5-4448-8A47-962C7F104085}" type="pres">
      <dgm:prSet presAssocID="{FC6B1259-A6F3-49DC-ABBA-AC5B4FA49DDA}" presName="childTx" presStyleLbl="bgAccFollowNode1" presStyleIdx="3" presStyleCnt="6">
        <dgm:presLayoutVars>
          <dgm:bulletEnabled val="1"/>
        </dgm:presLayoutVars>
      </dgm:prSet>
      <dgm:spPr/>
    </dgm:pt>
    <dgm:pt modelId="{C6B933EC-FF84-47B5-BFE7-2C0117A75EB1}" type="pres">
      <dgm:prSet presAssocID="{C37786FC-D511-43B4-A35E-4A56D30BE6A4}" presName="negSpace" presStyleCnt="0"/>
      <dgm:spPr/>
    </dgm:pt>
    <dgm:pt modelId="{AEF50B58-115E-4F67-BFF1-061066A62898}" type="pres">
      <dgm:prSet presAssocID="{C37786FC-D511-43B4-A35E-4A56D30BE6A4}" presName="circle" presStyleLbl="node1" presStyleIdx="0" presStyleCnt="2" custLinFactX="-100000" custLinFactNeighborX="-103553" custLinFactNeighborY="3318"/>
      <dgm:spPr/>
    </dgm:pt>
    <dgm:pt modelId="{398327C7-DEC9-434F-8066-2D7630BF7904}" type="pres">
      <dgm:prSet presAssocID="{CE79E160-99EE-4D1E-AEBA-646666705ED8}" presName="transSpace" presStyleCnt="0"/>
      <dgm:spPr/>
    </dgm:pt>
    <dgm:pt modelId="{86AC01CF-3F5B-4F47-AEC9-C60B1399E8B8}" type="pres">
      <dgm:prSet presAssocID="{B8D6A6B9-2193-4DA9-A86F-6E9E839DD951}" presName="posSpace" presStyleCnt="0"/>
      <dgm:spPr/>
    </dgm:pt>
    <dgm:pt modelId="{3C4BCE5B-D5CD-4D02-ABE9-4D6ECE2E95B1}" type="pres">
      <dgm:prSet presAssocID="{B8D6A6B9-2193-4DA9-A86F-6E9E839DD951}" presName="vertFlow" presStyleCnt="0"/>
      <dgm:spPr/>
    </dgm:pt>
    <dgm:pt modelId="{EC177DE9-8145-4927-8FF2-8076EE154383}" type="pres">
      <dgm:prSet presAssocID="{B8D6A6B9-2193-4DA9-A86F-6E9E839DD951}" presName="topSpace" presStyleCnt="0"/>
      <dgm:spPr/>
    </dgm:pt>
    <dgm:pt modelId="{3ECAD24E-D4BD-4FC2-8F64-2609CE093BA6}" type="pres">
      <dgm:prSet presAssocID="{B8D6A6B9-2193-4DA9-A86F-6E9E839DD951}" presName="firstComp" presStyleCnt="0"/>
      <dgm:spPr/>
    </dgm:pt>
    <dgm:pt modelId="{58AB826D-49EF-4447-AB38-EF30209DBC59}" type="pres">
      <dgm:prSet presAssocID="{B8D6A6B9-2193-4DA9-A86F-6E9E839DD951}" presName="firstChild" presStyleLbl="bgAccFollowNode1" presStyleIdx="4" presStyleCnt="6"/>
      <dgm:spPr/>
    </dgm:pt>
    <dgm:pt modelId="{FF06FD67-8F9E-40C8-AC2B-E8BDF9BBB4BD}" type="pres">
      <dgm:prSet presAssocID="{B8D6A6B9-2193-4DA9-A86F-6E9E839DD951}" presName="firstChildTx" presStyleLbl="bgAccFollowNode1" presStyleIdx="4" presStyleCnt="6">
        <dgm:presLayoutVars>
          <dgm:bulletEnabled val="1"/>
        </dgm:presLayoutVars>
      </dgm:prSet>
      <dgm:spPr/>
    </dgm:pt>
    <dgm:pt modelId="{A297CA86-1F18-478A-B971-6E930B14BA66}" type="pres">
      <dgm:prSet presAssocID="{6623A740-801E-44A6-84A0-1A04649D1898}" presName="comp" presStyleCnt="0"/>
      <dgm:spPr/>
    </dgm:pt>
    <dgm:pt modelId="{E78048A3-5B3D-4E99-97C7-78724CD709A7}" type="pres">
      <dgm:prSet presAssocID="{6623A740-801E-44A6-84A0-1A04649D1898}" presName="child" presStyleLbl="bgAccFollowNode1" presStyleIdx="5" presStyleCnt="6"/>
      <dgm:spPr/>
    </dgm:pt>
    <dgm:pt modelId="{0C9FC123-222D-4DD9-B09A-5F96E2BCD075}" type="pres">
      <dgm:prSet presAssocID="{6623A740-801E-44A6-84A0-1A04649D1898}" presName="childTx" presStyleLbl="bgAccFollowNode1" presStyleIdx="5" presStyleCnt="6">
        <dgm:presLayoutVars>
          <dgm:bulletEnabled val="1"/>
        </dgm:presLayoutVars>
      </dgm:prSet>
      <dgm:spPr/>
    </dgm:pt>
    <dgm:pt modelId="{4B174AE8-5E86-4005-A33D-D7D201D1677D}" type="pres">
      <dgm:prSet presAssocID="{B8D6A6B9-2193-4DA9-A86F-6E9E839DD951}" presName="negSpace" presStyleCnt="0"/>
      <dgm:spPr/>
    </dgm:pt>
    <dgm:pt modelId="{03B27CA9-45DA-4C22-A905-A7FFE13F9C8E}" type="pres">
      <dgm:prSet presAssocID="{B8D6A6B9-2193-4DA9-A86F-6E9E839DD951}" presName="circle" presStyleLbl="node1" presStyleIdx="1" presStyleCnt="2"/>
      <dgm:spPr/>
    </dgm:pt>
  </dgm:ptLst>
  <dgm:cxnLst>
    <dgm:cxn modelId="{BD35BD00-264C-4284-8BF0-3F1F217FC1C3}" type="presOf" srcId="{431FEBB2-0D75-44E7-AE1B-D38245BB9B92}" destId="{58AB826D-49EF-4447-AB38-EF30209DBC59}" srcOrd="0" destOrd="0" presId="urn:microsoft.com/office/officeart/2005/8/layout/hList9"/>
    <dgm:cxn modelId="{1A471604-3A03-4C92-B367-30F1A279C732}" type="presOf" srcId="{0D08C440-FD8C-4B18-9651-6391FF81D954}" destId="{69128D73-54D9-4DF8-A211-EA9815D0D64D}" srcOrd="1" destOrd="0" presId="urn:microsoft.com/office/officeart/2005/8/layout/hList9"/>
    <dgm:cxn modelId="{147AB20D-8FB3-4811-8B29-26F69EA55FC2}" type="presOf" srcId="{6623A740-801E-44A6-84A0-1A04649D1898}" destId="{E78048A3-5B3D-4E99-97C7-78724CD709A7}" srcOrd="0" destOrd="0" presId="urn:microsoft.com/office/officeart/2005/8/layout/hList9"/>
    <dgm:cxn modelId="{F54B9014-726C-4C41-9409-2CF4B8673388}" srcId="{64DAE97F-3D51-4D80-85DE-554099FFAA1E}" destId="{C37786FC-D511-43B4-A35E-4A56D30BE6A4}" srcOrd="0" destOrd="0" parTransId="{E9D68973-4005-4878-8BF4-7FE8461963BC}" sibTransId="{CE79E160-99EE-4D1E-AEBA-646666705ED8}"/>
    <dgm:cxn modelId="{28C6AA19-C1D4-47EC-8F45-9443931AC6CC}" type="presOf" srcId="{6623A740-801E-44A6-84A0-1A04649D1898}" destId="{0C9FC123-222D-4DD9-B09A-5F96E2BCD075}" srcOrd="1" destOrd="0" presId="urn:microsoft.com/office/officeart/2005/8/layout/hList9"/>
    <dgm:cxn modelId="{FB1CB81E-B09D-44C8-AC47-103794FF9BCB}" srcId="{B8D6A6B9-2193-4DA9-A86F-6E9E839DD951}" destId="{6623A740-801E-44A6-84A0-1A04649D1898}" srcOrd="1" destOrd="0" parTransId="{AF9D806F-B885-44DD-B0B8-C0FC5AE6B847}" sibTransId="{B73CD021-857F-4250-A3F8-079EE2E55EB9}"/>
    <dgm:cxn modelId="{D300FF20-557A-4278-86BA-62F93CF6BF01}" type="presOf" srcId="{B8D6A6B9-2193-4DA9-A86F-6E9E839DD951}" destId="{03B27CA9-45DA-4C22-A905-A7FFE13F9C8E}" srcOrd="0" destOrd="0" presId="urn:microsoft.com/office/officeart/2005/8/layout/hList9"/>
    <dgm:cxn modelId="{E538453C-71AC-40A9-8A9F-E63BA2440777}" type="presOf" srcId="{5E8D7186-77E7-4308-A37D-F51BC3B0D613}" destId="{93F928D3-6675-4CFB-92C2-5EB0376A680D}" srcOrd="0" destOrd="0" presId="urn:microsoft.com/office/officeart/2005/8/layout/hList9"/>
    <dgm:cxn modelId="{E9A7A75E-F81A-4760-9743-555629C83F19}" srcId="{C37786FC-D511-43B4-A35E-4A56D30BE6A4}" destId="{29E6A3AC-4F9F-4D86-B546-AF5295384C62}" srcOrd="2" destOrd="0" parTransId="{595B3F54-CF82-4B79-9334-D93995F7DBA6}" sibTransId="{45AD5189-23DF-4418-9D7F-50FE99AC9D27}"/>
    <dgm:cxn modelId="{7719F34F-5C18-4982-8DDB-9A43EC67B981}" type="presOf" srcId="{FC6B1259-A6F3-49DC-ABBA-AC5B4FA49DDA}" destId="{89EAD41F-EAD5-4448-8A47-962C7F104085}" srcOrd="1" destOrd="0" presId="urn:microsoft.com/office/officeart/2005/8/layout/hList9"/>
    <dgm:cxn modelId="{2C809252-0B43-4B02-BFC3-48863525BB2E}" srcId="{C37786FC-D511-43B4-A35E-4A56D30BE6A4}" destId="{5E8D7186-77E7-4308-A37D-F51BC3B0D613}" srcOrd="0" destOrd="0" parTransId="{D63A088A-55AE-4A12-BC1F-ABF6487067D2}" sibTransId="{D582259E-5D42-4578-B33C-47C02FD363F5}"/>
    <dgm:cxn modelId="{849F5C7E-F4E8-49FC-9287-F71604B57F35}" srcId="{B8D6A6B9-2193-4DA9-A86F-6E9E839DD951}" destId="{431FEBB2-0D75-44E7-AE1B-D38245BB9B92}" srcOrd="0" destOrd="0" parTransId="{5E365EA1-3EC4-413A-953C-64A579C819E5}" sibTransId="{35334A51-A41B-4B6E-8F74-A0394E1B0752}"/>
    <dgm:cxn modelId="{AD7BC698-968E-440D-BB9C-DFE5994B6F17}" type="presOf" srcId="{5E8D7186-77E7-4308-A37D-F51BC3B0D613}" destId="{A9F6F0C7-06BB-44B7-8241-6577D95F1BA8}" srcOrd="1" destOrd="0" presId="urn:microsoft.com/office/officeart/2005/8/layout/hList9"/>
    <dgm:cxn modelId="{77D7C29D-E074-48AB-8A5C-345252169C94}" type="presOf" srcId="{29E6A3AC-4F9F-4D86-B546-AF5295384C62}" destId="{17782346-7D9B-4283-9B40-4842893343BB}" srcOrd="0" destOrd="0" presId="urn:microsoft.com/office/officeart/2005/8/layout/hList9"/>
    <dgm:cxn modelId="{6B36D5A3-15E8-4BF7-9CA7-385189C21DB2}" type="presOf" srcId="{431FEBB2-0D75-44E7-AE1B-D38245BB9B92}" destId="{FF06FD67-8F9E-40C8-AC2B-E8BDF9BBB4BD}" srcOrd="1" destOrd="0" presId="urn:microsoft.com/office/officeart/2005/8/layout/hList9"/>
    <dgm:cxn modelId="{D754D6CF-225C-4F77-A6B4-9FC53BC7D390}" srcId="{C37786FC-D511-43B4-A35E-4A56D30BE6A4}" destId="{0D08C440-FD8C-4B18-9651-6391FF81D954}" srcOrd="1" destOrd="0" parTransId="{6B243EFF-428F-4A60-9EFD-D262E7213A44}" sibTransId="{80A6F9B9-D709-42B0-9768-940F9AA48B00}"/>
    <dgm:cxn modelId="{983F5AD4-B06E-45EE-9926-1B259B895660}" srcId="{64DAE97F-3D51-4D80-85DE-554099FFAA1E}" destId="{B8D6A6B9-2193-4DA9-A86F-6E9E839DD951}" srcOrd="1" destOrd="0" parTransId="{0CDD427A-DACB-447A-A36E-72C59B7469E6}" sibTransId="{5FBC5079-909C-4198-A0D5-85CF27B7E63C}"/>
    <dgm:cxn modelId="{A40BDEDD-0C58-461C-998B-EF6B84BD843A}" type="presOf" srcId="{0D08C440-FD8C-4B18-9651-6391FF81D954}" destId="{D6260E0A-1821-43CF-9D45-C70CE71080FF}" srcOrd="0" destOrd="0" presId="urn:microsoft.com/office/officeart/2005/8/layout/hList9"/>
    <dgm:cxn modelId="{05C498DE-89B3-4179-9B89-17F915D19344}" type="presOf" srcId="{C37786FC-D511-43B4-A35E-4A56D30BE6A4}" destId="{AEF50B58-115E-4F67-BFF1-061066A62898}" srcOrd="0" destOrd="0" presId="urn:microsoft.com/office/officeart/2005/8/layout/hList9"/>
    <dgm:cxn modelId="{B8F3DDEF-A8EE-482D-AC55-8D5CAB1FFF71}" type="presOf" srcId="{64DAE97F-3D51-4D80-85DE-554099FFAA1E}" destId="{3BE420DC-4BF3-4F44-BDE3-868395C6C8CC}" srcOrd="0" destOrd="0" presId="urn:microsoft.com/office/officeart/2005/8/layout/hList9"/>
    <dgm:cxn modelId="{2E1245FC-2FAA-46F8-BC7B-8D16F2151189}" type="presOf" srcId="{29E6A3AC-4F9F-4D86-B546-AF5295384C62}" destId="{4F979D40-7823-464E-9904-309B087D2D1E}" srcOrd="1" destOrd="0" presId="urn:microsoft.com/office/officeart/2005/8/layout/hList9"/>
    <dgm:cxn modelId="{5D69E6FE-75C4-4B37-B89A-D1326701BF2A}" srcId="{C37786FC-D511-43B4-A35E-4A56D30BE6A4}" destId="{FC6B1259-A6F3-49DC-ABBA-AC5B4FA49DDA}" srcOrd="3" destOrd="0" parTransId="{540E7A65-2E6C-409E-8D8B-B63380CBB7C9}" sibTransId="{9BC2C7DE-1668-4C0F-85D0-A84ABCCD4AF2}"/>
    <dgm:cxn modelId="{F0E521FF-4348-4215-8E73-BCCC383D55E2}" type="presOf" srcId="{FC6B1259-A6F3-49DC-ABBA-AC5B4FA49DDA}" destId="{F979A1CB-DA0F-4059-BF96-2C6E6B03B9F8}" srcOrd="0" destOrd="0" presId="urn:microsoft.com/office/officeart/2005/8/layout/hList9"/>
    <dgm:cxn modelId="{E837A8C5-19B0-433D-883C-4A8F87E13E8B}" type="presParOf" srcId="{3BE420DC-4BF3-4F44-BDE3-868395C6C8CC}" destId="{2986A623-5EB4-4E6E-AAA0-DF6582EED5AA}" srcOrd="0" destOrd="0" presId="urn:microsoft.com/office/officeart/2005/8/layout/hList9"/>
    <dgm:cxn modelId="{55DEA9CB-1882-41F3-A880-1F39B4A7FECD}" type="presParOf" srcId="{3BE420DC-4BF3-4F44-BDE3-868395C6C8CC}" destId="{D70C5E52-BDDC-4B8E-9AE5-E11D389FD8C7}" srcOrd="1" destOrd="0" presId="urn:microsoft.com/office/officeart/2005/8/layout/hList9"/>
    <dgm:cxn modelId="{DF903E66-52C7-48A6-85B9-D2C1F8863F7F}" type="presParOf" srcId="{D70C5E52-BDDC-4B8E-9AE5-E11D389FD8C7}" destId="{B9FBE40A-32AC-4CBB-B24A-E1F614DBF6F0}" srcOrd="0" destOrd="0" presId="urn:microsoft.com/office/officeart/2005/8/layout/hList9"/>
    <dgm:cxn modelId="{D787F66F-6F40-4233-8334-4DF83CD751F9}" type="presParOf" srcId="{D70C5E52-BDDC-4B8E-9AE5-E11D389FD8C7}" destId="{44D44166-8934-434D-8001-4BADBD7956D4}" srcOrd="1" destOrd="0" presId="urn:microsoft.com/office/officeart/2005/8/layout/hList9"/>
    <dgm:cxn modelId="{04C28697-8FAB-420B-B973-02FB63922B93}" type="presParOf" srcId="{44D44166-8934-434D-8001-4BADBD7956D4}" destId="{93F928D3-6675-4CFB-92C2-5EB0376A680D}" srcOrd="0" destOrd="0" presId="urn:microsoft.com/office/officeart/2005/8/layout/hList9"/>
    <dgm:cxn modelId="{99573729-17B5-4C22-84B1-09AD3EDD67A0}" type="presParOf" srcId="{44D44166-8934-434D-8001-4BADBD7956D4}" destId="{A9F6F0C7-06BB-44B7-8241-6577D95F1BA8}" srcOrd="1" destOrd="0" presId="urn:microsoft.com/office/officeart/2005/8/layout/hList9"/>
    <dgm:cxn modelId="{85283389-70BF-45BF-B40E-D781F8E2FE1A}" type="presParOf" srcId="{D70C5E52-BDDC-4B8E-9AE5-E11D389FD8C7}" destId="{16E7682D-743D-4E20-917A-22AE4C587D96}" srcOrd="2" destOrd="0" presId="urn:microsoft.com/office/officeart/2005/8/layout/hList9"/>
    <dgm:cxn modelId="{9D27788E-986F-45D1-AD60-839A51DC8064}" type="presParOf" srcId="{16E7682D-743D-4E20-917A-22AE4C587D96}" destId="{D6260E0A-1821-43CF-9D45-C70CE71080FF}" srcOrd="0" destOrd="0" presId="urn:microsoft.com/office/officeart/2005/8/layout/hList9"/>
    <dgm:cxn modelId="{BB144443-5D85-4FA9-B2B9-62925DE36AF0}" type="presParOf" srcId="{16E7682D-743D-4E20-917A-22AE4C587D96}" destId="{69128D73-54D9-4DF8-A211-EA9815D0D64D}" srcOrd="1" destOrd="0" presId="urn:microsoft.com/office/officeart/2005/8/layout/hList9"/>
    <dgm:cxn modelId="{6D50D962-D841-423A-B13F-89119DC7F01C}" type="presParOf" srcId="{D70C5E52-BDDC-4B8E-9AE5-E11D389FD8C7}" destId="{C9154280-558D-45A5-B8FF-58AE3F125897}" srcOrd="3" destOrd="0" presId="urn:microsoft.com/office/officeart/2005/8/layout/hList9"/>
    <dgm:cxn modelId="{3F6D8327-E178-489A-B732-F9C2211BA25F}" type="presParOf" srcId="{C9154280-558D-45A5-B8FF-58AE3F125897}" destId="{17782346-7D9B-4283-9B40-4842893343BB}" srcOrd="0" destOrd="0" presId="urn:microsoft.com/office/officeart/2005/8/layout/hList9"/>
    <dgm:cxn modelId="{483D30AD-D71E-42AB-89EE-470B877F6D26}" type="presParOf" srcId="{C9154280-558D-45A5-B8FF-58AE3F125897}" destId="{4F979D40-7823-464E-9904-309B087D2D1E}" srcOrd="1" destOrd="0" presId="urn:microsoft.com/office/officeart/2005/8/layout/hList9"/>
    <dgm:cxn modelId="{2E4E71AD-1043-485B-8ED3-42E8E9C6B847}" type="presParOf" srcId="{D70C5E52-BDDC-4B8E-9AE5-E11D389FD8C7}" destId="{7D791CA0-4571-4603-89C6-3D9212889B47}" srcOrd="4" destOrd="0" presId="urn:microsoft.com/office/officeart/2005/8/layout/hList9"/>
    <dgm:cxn modelId="{F5CD3B48-EB5A-4A23-B82E-1F5AF58D5684}" type="presParOf" srcId="{7D791CA0-4571-4603-89C6-3D9212889B47}" destId="{F979A1CB-DA0F-4059-BF96-2C6E6B03B9F8}" srcOrd="0" destOrd="0" presId="urn:microsoft.com/office/officeart/2005/8/layout/hList9"/>
    <dgm:cxn modelId="{4A0E42A8-09D4-47B4-9478-C1203E77A8B4}" type="presParOf" srcId="{7D791CA0-4571-4603-89C6-3D9212889B47}" destId="{89EAD41F-EAD5-4448-8A47-962C7F104085}" srcOrd="1" destOrd="0" presId="urn:microsoft.com/office/officeart/2005/8/layout/hList9"/>
    <dgm:cxn modelId="{F277AC25-E94F-4BD2-817C-2BA220229588}" type="presParOf" srcId="{3BE420DC-4BF3-4F44-BDE3-868395C6C8CC}" destId="{C6B933EC-FF84-47B5-BFE7-2C0117A75EB1}" srcOrd="2" destOrd="0" presId="urn:microsoft.com/office/officeart/2005/8/layout/hList9"/>
    <dgm:cxn modelId="{23466B98-408D-4DF5-A73D-9350620F651F}" type="presParOf" srcId="{3BE420DC-4BF3-4F44-BDE3-868395C6C8CC}" destId="{AEF50B58-115E-4F67-BFF1-061066A62898}" srcOrd="3" destOrd="0" presId="urn:microsoft.com/office/officeart/2005/8/layout/hList9"/>
    <dgm:cxn modelId="{00E7649C-1FBC-4D8D-B221-C711DC78345A}" type="presParOf" srcId="{3BE420DC-4BF3-4F44-BDE3-868395C6C8CC}" destId="{398327C7-DEC9-434F-8066-2D7630BF7904}" srcOrd="4" destOrd="0" presId="urn:microsoft.com/office/officeart/2005/8/layout/hList9"/>
    <dgm:cxn modelId="{E70507DD-AAA7-402B-B2CB-5707420359C6}" type="presParOf" srcId="{3BE420DC-4BF3-4F44-BDE3-868395C6C8CC}" destId="{86AC01CF-3F5B-4F47-AEC9-C60B1399E8B8}" srcOrd="5" destOrd="0" presId="urn:microsoft.com/office/officeart/2005/8/layout/hList9"/>
    <dgm:cxn modelId="{0C315D93-1A5E-4775-BAEC-70C41222B214}" type="presParOf" srcId="{3BE420DC-4BF3-4F44-BDE3-868395C6C8CC}" destId="{3C4BCE5B-D5CD-4D02-ABE9-4D6ECE2E95B1}" srcOrd="6" destOrd="0" presId="urn:microsoft.com/office/officeart/2005/8/layout/hList9"/>
    <dgm:cxn modelId="{808FA757-6962-4F11-9E9B-E3D5DFA7BCFF}" type="presParOf" srcId="{3C4BCE5B-D5CD-4D02-ABE9-4D6ECE2E95B1}" destId="{EC177DE9-8145-4927-8FF2-8076EE154383}" srcOrd="0" destOrd="0" presId="urn:microsoft.com/office/officeart/2005/8/layout/hList9"/>
    <dgm:cxn modelId="{27CFF26D-8464-49C0-ACB9-059DBE571DC8}" type="presParOf" srcId="{3C4BCE5B-D5CD-4D02-ABE9-4D6ECE2E95B1}" destId="{3ECAD24E-D4BD-4FC2-8F64-2609CE093BA6}" srcOrd="1" destOrd="0" presId="urn:microsoft.com/office/officeart/2005/8/layout/hList9"/>
    <dgm:cxn modelId="{06932CD3-C95E-48B1-A216-41EF0F372FDD}" type="presParOf" srcId="{3ECAD24E-D4BD-4FC2-8F64-2609CE093BA6}" destId="{58AB826D-49EF-4447-AB38-EF30209DBC59}" srcOrd="0" destOrd="0" presId="urn:microsoft.com/office/officeart/2005/8/layout/hList9"/>
    <dgm:cxn modelId="{B0C616A9-3CF7-4210-A604-BBACA7A48260}" type="presParOf" srcId="{3ECAD24E-D4BD-4FC2-8F64-2609CE093BA6}" destId="{FF06FD67-8F9E-40C8-AC2B-E8BDF9BBB4BD}" srcOrd="1" destOrd="0" presId="urn:microsoft.com/office/officeart/2005/8/layout/hList9"/>
    <dgm:cxn modelId="{6F62868E-5398-4858-93B2-3D471865A1D9}" type="presParOf" srcId="{3C4BCE5B-D5CD-4D02-ABE9-4D6ECE2E95B1}" destId="{A297CA86-1F18-478A-B971-6E930B14BA66}" srcOrd="2" destOrd="0" presId="urn:microsoft.com/office/officeart/2005/8/layout/hList9"/>
    <dgm:cxn modelId="{D7CD4E85-64F5-4C2B-836B-97051B7168EE}" type="presParOf" srcId="{A297CA86-1F18-478A-B971-6E930B14BA66}" destId="{E78048A3-5B3D-4E99-97C7-78724CD709A7}" srcOrd="0" destOrd="0" presId="urn:microsoft.com/office/officeart/2005/8/layout/hList9"/>
    <dgm:cxn modelId="{AE97C849-D5B7-4526-B51A-EF8E746A8512}" type="presParOf" srcId="{A297CA86-1F18-478A-B971-6E930B14BA66}" destId="{0C9FC123-222D-4DD9-B09A-5F96E2BCD075}" srcOrd="1" destOrd="0" presId="urn:microsoft.com/office/officeart/2005/8/layout/hList9"/>
    <dgm:cxn modelId="{08289732-D7B5-484B-A94A-009CAE9E18B2}" type="presParOf" srcId="{3BE420DC-4BF3-4F44-BDE3-868395C6C8CC}" destId="{4B174AE8-5E86-4005-A33D-D7D201D1677D}" srcOrd="7" destOrd="0" presId="urn:microsoft.com/office/officeart/2005/8/layout/hList9"/>
    <dgm:cxn modelId="{EECAC0F2-0247-4532-8B90-2255ED7FC997}" type="presParOf" srcId="{3BE420DC-4BF3-4F44-BDE3-868395C6C8CC}" destId="{03B27CA9-45DA-4C22-A905-A7FFE13F9C8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03B41BB-BBA4-4411-A107-19F2C5FC05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0040BB8-4A93-4DD8-A170-4DB6D7D55464}">
      <dgm:prSet phldrT="[ข้อความ]"/>
      <dgm:spPr/>
      <dgm:t>
        <a:bodyPr/>
        <a:lstStyle/>
        <a:p>
          <a:r>
            <a:rPr lang="th-TH" dirty="0"/>
            <a:t>หน่วยงานของรัฐ</a:t>
          </a:r>
        </a:p>
      </dgm:t>
    </dgm:pt>
    <dgm:pt modelId="{5A5EF43A-1003-408D-A2F8-990D320DDE96}" type="parTrans" cxnId="{3D550751-2CB4-48FD-BBF7-9D931E043C8C}">
      <dgm:prSet/>
      <dgm:spPr/>
      <dgm:t>
        <a:bodyPr/>
        <a:lstStyle/>
        <a:p>
          <a:endParaRPr lang="th-TH"/>
        </a:p>
      </dgm:t>
    </dgm:pt>
    <dgm:pt modelId="{1BA9AD92-F131-4B40-9F86-8616A82F5A8E}" type="sibTrans" cxnId="{3D550751-2CB4-48FD-BBF7-9D931E043C8C}">
      <dgm:prSet/>
      <dgm:spPr/>
      <dgm:t>
        <a:bodyPr/>
        <a:lstStyle/>
        <a:p>
          <a:endParaRPr lang="th-TH"/>
        </a:p>
      </dgm:t>
    </dgm:pt>
    <dgm:pt modelId="{E2EA4237-9E85-4F50-8500-329B580152F0}">
      <dgm:prSet phldrT="[ข้อความ]"/>
      <dgm:spPr/>
      <dgm:t>
        <a:bodyPr/>
        <a:lstStyle/>
        <a:p>
          <a:r>
            <a:rPr lang="th-TH" b="1" dirty="0"/>
            <a:t>จัดทำบัญชีและรายงานการเงินตามมาตรฐานการบัญชีภาครับและนโยบายบัญชีภาครัฐ</a:t>
          </a:r>
        </a:p>
      </dgm:t>
    </dgm:pt>
    <dgm:pt modelId="{6F086E7B-9E48-49D4-AC49-107A297EA925}" type="parTrans" cxnId="{E6DDC1C5-04E6-4BA4-8752-11A78FE968CA}">
      <dgm:prSet/>
      <dgm:spPr/>
      <dgm:t>
        <a:bodyPr/>
        <a:lstStyle/>
        <a:p>
          <a:endParaRPr lang="th-TH"/>
        </a:p>
      </dgm:t>
    </dgm:pt>
    <dgm:pt modelId="{F6AE6932-A81F-4A3B-8A15-B30563F2F9D7}" type="sibTrans" cxnId="{E6DDC1C5-04E6-4BA4-8752-11A78FE968CA}">
      <dgm:prSet/>
      <dgm:spPr/>
      <dgm:t>
        <a:bodyPr/>
        <a:lstStyle/>
        <a:p>
          <a:endParaRPr lang="th-TH"/>
        </a:p>
      </dgm:t>
    </dgm:pt>
    <dgm:pt modelId="{37F79573-A2B8-4E7C-964B-2A1B4F98E7D9}">
      <dgm:prSet phldrT="[ข้อความ]"/>
      <dgm:spPr/>
      <dgm:t>
        <a:bodyPr/>
        <a:lstStyle/>
        <a:p>
          <a:r>
            <a:rPr lang="th-TH" dirty="0"/>
            <a:t>รัฐวิสาหกิจ</a:t>
          </a:r>
        </a:p>
      </dgm:t>
    </dgm:pt>
    <dgm:pt modelId="{890D24E4-D5F4-4CB5-A841-C0B27273AA62}" type="parTrans" cxnId="{58672A5C-FBB1-4F54-B5DD-5B74B15B2B83}">
      <dgm:prSet/>
      <dgm:spPr/>
      <dgm:t>
        <a:bodyPr/>
        <a:lstStyle/>
        <a:p>
          <a:endParaRPr lang="th-TH"/>
        </a:p>
      </dgm:t>
    </dgm:pt>
    <dgm:pt modelId="{C8A93E9C-2C31-4F0E-A8F0-D4A0A9D6934B}" type="sibTrans" cxnId="{58672A5C-FBB1-4F54-B5DD-5B74B15B2B83}">
      <dgm:prSet/>
      <dgm:spPr/>
      <dgm:t>
        <a:bodyPr/>
        <a:lstStyle/>
        <a:p>
          <a:endParaRPr lang="th-TH"/>
        </a:p>
      </dgm:t>
    </dgm:pt>
    <dgm:pt modelId="{C0637865-652C-4DE1-9D7B-7775D6113424}">
      <dgm:prSet phldrT="[ข้อความ]"/>
      <dgm:spPr/>
      <dgm:t>
        <a:bodyPr/>
        <a:lstStyle/>
        <a:p>
          <a:r>
            <a:rPr lang="th-TH" b="1" dirty="0"/>
            <a:t>จัดทำบัญชีและรายงานการเงินตามมาตรฐานการบัญชีรับรองทั่วไป</a:t>
          </a:r>
        </a:p>
      </dgm:t>
    </dgm:pt>
    <dgm:pt modelId="{30425B6F-800A-448A-A6C7-5DE58067466A}" type="parTrans" cxnId="{BA15D336-B0CF-41E2-9F64-106625EEAD36}">
      <dgm:prSet/>
      <dgm:spPr/>
      <dgm:t>
        <a:bodyPr/>
        <a:lstStyle/>
        <a:p>
          <a:endParaRPr lang="th-TH"/>
        </a:p>
      </dgm:t>
    </dgm:pt>
    <dgm:pt modelId="{730387DE-3D0F-4B9B-AACC-FFEA7720AF03}" type="sibTrans" cxnId="{BA15D336-B0CF-41E2-9F64-106625EEAD36}">
      <dgm:prSet/>
      <dgm:spPr/>
      <dgm:t>
        <a:bodyPr/>
        <a:lstStyle/>
        <a:p>
          <a:endParaRPr lang="th-TH"/>
        </a:p>
      </dgm:t>
    </dgm:pt>
    <dgm:pt modelId="{751A4426-EDD2-4B0D-8232-9028F957AEDA}">
      <dgm:prSet phldrT="[ข้อความ]"/>
      <dgm:spPr/>
      <dgm:t>
        <a:bodyPr/>
        <a:lstStyle/>
        <a:p>
          <a:r>
            <a:rPr lang="th-TH" dirty="0"/>
            <a:t>ทุนหมุนเวียน</a:t>
          </a:r>
        </a:p>
      </dgm:t>
    </dgm:pt>
    <dgm:pt modelId="{56CD96E2-3D87-4DDB-A8CE-350F4BFAA5CB}" type="parTrans" cxnId="{89100B90-2E17-4DF2-8C57-F8AC5B02F87F}">
      <dgm:prSet/>
      <dgm:spPr/>
      <dgm:t>
        <a:bodyPr/>
        <a:lstStyle/>
        <a:p>
          <a:endParaRPr lang="th-TH"/>
        </a:p>
      </dgm:t>
    </dgm:pt>
    <dgm:pt modelId="{43623DEE-FEAA-4526-A872-B8B690AA99F8}" type="sibTrans" cxnId="{89100B90-2E17-4DF2-8C57-F8AC5B02F87F}">
      <dgm:prSet/>
      <dgm:spPr/>
      <dgm:t>
        <a:bodyPr/>
        <a:lstStyle/>
        <a:p>
          <a:endParaRPr lang="th-TH"/>
        </a:p>
      </dgm:t>
    </dgm:pt>
    <dgm:pt modelId="{D1B5226B-34DD-4A76-B533-93F673C3F484}">
      <dgm:prSet phldrT="[ข้อความ]"/>
      <dgm:spPr/>
      <dgm:t>
        <a:bodyPr/>
        <a:lstStyle/>
        <a:p>
          <a:r>
            <a:rPr lang="th-TH" b="1" dirty="0"/>
            <a:t>จัดทำบัญชีและรายงานการเงินตามที่กฎหมายว่าด้วยการบริหารทุนหมุนเวียนกำหนด</a:t>
          </a:r>
        </a:p>
      </dgm:t>
    </dgm:pt>
    <dgm:pt modelId="{2D735CC3-22ED-40DA-A45C-9206E6348EB4}" type="parTrans" cxnId="{FC4E81B6-2501-41E3-8F37-54E417A28E45}">
      <dgm:prSet/>
      <dgm:spPr/>
      <dgm:t>
        <a:bodyPr/>
        <a:lstStyle/>
        <a:p>
          <a:endParaRPr lang="th-TH"/>
        </a:p>
      </dgm:t>
    </dgm:pt>
    <dgm:pt modelId="{96D1C038-34DC-40ED-9111-0EA36A50DE7D}" type="sibTrans" cxnId="{FC4E81B6-2501-41E3-8F37-54E417A28E45}">
      <dgm:prSet/>
      <dgm:spPr/>
      <dgm:t>
        <a:bodyPr/>
        <a:lstStyle/>
        <a:p>
          <a:endParaRPr lang="th-TH"/>
        </a:p>
      </dgm:t>
    </dgm:pt>
    <dgm:pt modelId="{3AE265C5-932B-4B14-B991-2096A345DA45}" type="pres">
      <dgm:prSet presAssocID="{D03B41BB-BBA4-4411-A107-19F2C5FC0533}" presName="Name0" presStyleCnt="0">
        <dgm:presLayoutVars>
          <dgm:dir/>
          <dgm:animLvl val="lvl"/>
          <dgm:resizeHandles val="exact"/>
        </dgm:presLayoutVars>
      </dgm:prSet>
      <dgm:spPr/>
    </dgm:pt>
    <dgm:pt modelId="{D4B2445B-B318-4B8F-BC09-06228888C22C}" type="pres">
      <dgm:prSet presAssocID="{10040BB8-4A93-4DD8-A170-4DB6D7D55464}" presName="linNode" presStyleCnt="0"/>
      <dgm:spPr/>
    </dgm:pt>
    <dgm:pt modelId="{37B1AEC9-3664-4E72-846E-11BE325D7B73}" type="pres">
      <dgm:prSet presAssocID="{10040BB8-4A93-4DD8-A170-4DB6D7D55464}" presName="parentText" presStyleLbl="node1" presStyleIdx="0" presStyleCnt="3" custScaleX="70055">
        <dgm:presLayoutVars>
          <dgm:chMax val="1"/>
          <dgm:bulletEnabled val="1"/>
        </dgm:presLayoutVars>
      </dgm:prSet>
      <dgm:spPr/>
    </dgm:pt>
    <dgm:pt modelId="{48E4E390-F93D-4CB7-8B11-846B2E0F96A8}" type="pres">
      <dgm:prSet presAssocID="{10040BB8-4A93-4DD8-A170-4DB6D7D55464}" presName="descendantText" presStyleLbl="alignAccFollowNode1" presStyleIdx="0" presStyleCnt="3">
        <dgm:presLayoutVars>
          <dgm:bulletEnabled val="1"/>
        </dgm:presLayoutVars>
      </dgm:prSet>
      <dgm:spPr/>
    </dgm:pt>
    <dgm:pt modelId="{2C49282D-7D0D-4B85-9C31-942159558BA1}" type="pres">
      <dgm:prSet presAssocID="{1BA9AD92-F131-4B40-9F86-8616A82F5A8E}" presName="sp" presStyleCnt="0"/>
      <dgm:spPr/>
    </dgm:pt>
    <dgm:pt modelId="{69D73302-F228-49E1-B238-2D7127B4A02F}" type="pres">
      <dgm:prSet presAssocID="{37F79573-A2B8-4E7C-964B-2A1B4F98E7D9}" presName="linNode" presStyleCnt="0"/>
      <dgm:spPr/>
    </dgm:pt>
    <dgm:pt modelId="{D4558FC8-59C2-410C-A191-1B6F4AA0922F}" type="pres">
      <dgm:prSet presAssocID="{37F79573-A2B8-4E7C-964B-2A1B4F98E7D9}" presName="parentText" presStyleLbl="node1" presStyleIdx="1" presStyleCnt="3" custScaleX="69682">
        <dgm:presLayoutVars>
          <dgm:chMax val="1"/>
          <dgm:bulletEnabled val="1"/>
        </dgm:presLayoutVars>
      </dgm:prSet>
      <dgm:spPr/>
    </dgm:pt>
    <dgm:pt modelId="{66F9D40F-111E-4A47-A15F-D6509A5362B8}" type="pres">
      <dgm:prSet presAssocID="{37F79573-A2B8-4E7C-964B-2A1B4F98E7D9}" presName="descendantText" presStyleLbl="alignAccFollowNode1" presStyleIdx="1" presStyleCnt="3">
        <dgm:presLayoutVars>
          <dgm:bulletEnabled val="1"/>
        </dgm:presLayoutVars>
      </dgm:prSet>
      <dgm:spPr/>
    </dgm:pt>
    <dgm:pt modelId="{BB4DDE40-4FC0-419A-8BDC-9BBC412D3A16}" type="pres">
      <dgm:prSet presAssocID="{C8A93E9C-2C31-4F0E-A8F0-D4A0A9D6934B}" presName="sp" presStyleCnt="0"/>
      <dgm:spPr/>
    </dgm:pt>
    <dgm:pt modelId="{99EE7492-A66A-4E0E-8F18-F190889E6A50}" type="pres">
      <dgm:prSet presAssocID="{751A4426-EDD2-4B0D-8232-9028F957AEDA}" presName="linNode" presStyleCnt="0"/>
      <dgm:spPr/>
    </dgm:pt>
    <dgm:pt modelId="{8C6FAC2D-D407-4952-8C50-BA05E9498986}" type="pres">
      <dgm:prSet presAssocID="{751A4426-EDD2-4B0D-8232-9028F957AEDA}" presName="parentText" presStyleLbl="node1" presStyleIdx="2" presStyleCnt="3" custScaleX="70055">
        <dgm:presLayoutVars>
          <dgm:chMax val="1"/>
          <dgm:bulletEnabled val="1"/>
        </dgm:presLayoutVars>
      </dgm:prSet>
      <dgm:spPr/>
    </dgm:pt>
    <dgm:pt modelId="{585B35F7-11AA-4717-9E19-F3605667283F}" type="pres">
      <dgm:prSet presAssocID="{751A4426-EDD2-4B0D-8232-9028F957AED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3061613-3970-4D22-B2BB-45C84C6B7AC5}" type="presOf" srcId="{10040BB8-4A93-4DD8-A170-4DB6D7D55464}" destId="{37B1AEC9-3664-4E72-846E-11BE325D7B73}" srcOrd="0" destOrd="0" presId="urn:microsoft.com/office/officeart/2005/8/layout/vList5"/>
    <dgm:cxn modelId="{D5ED9531-DA7E-44CE-B8B7-DB7FE970B819}" type="presOf" srcId="{D03B41BB-BBA4-4411-A107-19F2C5FC0533}" destId="{3AE265C5-932B-4B14-B991-2096A345DA45}" srcOrd="0" destOrd="0" presId="urn:microsoft.com/office/officeart/2005/8/layout/vList5"/>
    <dgm:cxn modelId="{BA15D336-B0CF-41E2-9F64-106625EEAD36}" srcId="{37F79573-A2B8-4E7C-964B-2A1B4F98E7D9}" destId="{C0637865-652C-4DE1-9D7B-7775D6113424}" srcOrd="0" destOrd="0" parTransId="{30425B6F-800A-448A-A6C7-5DE58067466A}" sibTransId="{730387DE-3D0F-4B9B-AACC-FFEA7720AF03}"/>
    <dgm:cxn modelId="{366BC35B-35A7-44F0-8A05-17C99F3B7891}" type="presOf" srcId="{D1B5226B-34DD-4A76-B533-93F673C3F484}" destId="{585B35F7-11AA-4717-9E19-F3605667283F}" srcOrd="0" destOrd="0" presId="urn:microsoft.com/office/officeart/2005/8/layout/vList5"/>
    <dgm:cxn modelId="{58672A5C-FBB1-4F54-B5DD-5B74B15B2B83}" srcId="{D03B41BB-BBA4-4411-A107-19F2C5FC0533}" destId="{37F79573-A2B8-4E7C-964B-2A1B4F98E7D9}" srcOrd="1" destOrd="0" parTransId="{890D24E4-D5F4-4CB5-A841-C0B27273AA62}" sibTransId="{C8A93E9C-2C31-4F0E-A8F0-D4A0A9D6934B}"/>
    <dgm:cxn modelId="{3D550751-2CB4-48FD-BBF7-9D931E043C8C}" srcId="{D03B41BB-BBA4-4411-A107-19F2C5FC0533}" destId="{10040BB8-4A93-4DD8-A170-4DB6D7D55464}" srcOrd="0" destOrd="0" parTransId="{5A5EF43A-1003-408D-A2F8-990D320DDE96}" sibTransId="{1BA9AD92-F131-4B40-9F86-8616A82F5A8E}"/>
    <dgm:cxn modelId="{0ABB7D89-B6EA-4055-9C3D-8E747F1BF7FF}" type="presOf" srcId="{37F79573-A2B8-4E7C-964B-2A1B4F98E7D9}" destId="{D4558FC8-59C2-410C-A191-1B6F4AA0922F}" srcOrd="0" destOrd="0" presId="urn:microsoft.com/office/officeart/2005/8/layout/vList5"/>
    <dgm:cxn modelId="{89100B90-2E17-4DF2-8C57-F8AC5B02F87F}" srcId="{D03B41BB-BBA4-4411-A107-19F2C5FC0533}" destId="{751A4426-EDD2-4B0D-8232-9028F957AEDA}" srcOrd="2" destOrd="0" parTransId="{56CD96E2-3D87-4DDB-A8CE-350F4BFAA5CB}" sibTransId="{43623DEE-FEAA-4526-A872-B8B690AA99F8}"/>
    <dgm:cxn modelId="{509CDEB5-346E-4746-8292-42C66BA735E6}" type="presOf" srcId="{751A4426-EDD2-4B0D-8232-9028F957AEDA}" destId="{8C6FAC2D-D407-4952-8C50-BA05E9498986}" srcOrd="0" destOrd="0" presId="urn:microsoft.com/office/officeart/2005/8/layout/vList5"/>
    <dgm:cxn modelId="{FC4E81B6-2501-41E3-8F37-54E417A28E45}" srcId="{751A4426-EDD2-4B0D-8232-9028F957AEDA}" destId="{D1B5226B-34DD-4A76-B533-93F673C3F484}" srcOrd="0" destOrd="0" parTransId="{2D735CC3-22ED-40DA-A45C-9206E6348EB4}" sibTransId="{96D1C038-34DC-40ED-9111-0EA36A50DE7D}"/>
    <dgm:cxn modelId="{6531E7B7-7B04-44F5-A5D9-C2D26B518CDC}" type="presOf" srcId="{E2EA4237-9E85-4F50-8500-329B580152F0}" destId="{48E4E390-F93D-4CB7-8B11-846B2E0F96A8}" srcOrd="0" destOrd="0" presId="urn:microsoft.com/office/officeart/2005/8/layout/vList5"/>
    <dgm:cxn modelId="{75C8EEBC-DC08-42EB-B801-FC75FADECC30}" type="presOf" srcId="{C0637865-652C-4DE1-9D7B-7775D6113424}" destId="{66F9D40F-111E-4A47-A15F-D6509A5362B8}" srcOrd="0" destOrd="0" presId="urn:microsoft.com/office/officeart/2005/8/layout/vList5"/>
    <dgm:cxn modelId="{E6DDC1C5-04E6-4BA4-8752-11A78FE968CA}" srcId="{10040BB8-4A93-4DD8-A170-4DB6D7D55464}" destId="{E2EA4237-9E85-4F50-8500-329B580152F0}" srcOrd="0" destOrd="0" parTransId="{6F086E7B-9E48-49D4-AC49-107A297EA925}" sibTransId="{F6AE6932-A81F-4A3B-8A15-B30563F2F9D7}"/>
    <dgm:cxn modelId="{8DA2CF66-758A-43AE-A88D-25A8DBDCB044}" type="presParOf" srcId="{3AE265C5-932B-4B14-B991-2096A345DA45}" destId="{D4B2445B-B318-4B8F-BC09-06228888C22C}" srcOrd="0" destOrd="0" presId="urn:microsoft.com/office/officeart/2005/8/layout/vList5"/>
    <dgm:cxn modelId="{4BA65C6A-3225-4009-943A-5EC31EEBBB7F}" type="presParOf" srcId="{D4B2445B-B318-4B8F-BC09-06228888C22C}" destId="{37B1AEC9-3664-4E72-846E-11BE325D7B73}" srcOrd="0" destOrd="0" presId="urn:microsoft.com/office/officeart/2005/8/layout/vList5"/>
    <dgm:cxn modelId="{088A43DC-1C9D-4711-ABEF-17708697D5F2}" type="presParOf" srcId="{D4B2445B-B318-4B8F-BC09-06228888C22C}" destId="{48E4E390-F93D-4CB7-8B11-846B2E0F96A8}" srcOrd="1" destOrd="0" presId="urn:microsoft.com/office/officeart/2005/8/layout/vList5"/>
    <dgm:cxn modelId="{6FED12CF-ABC9-4797-8FD3-A44D63E79BEE}" type="presParOf" srcId="{3AE265C5-932B-4B14-B991-2096A345DA45}" destId="{2C49282D-7D0D-4B85-9C31-942159558BA1}" srcOrd="1" destOrd="0" presId="urn:microsoft.com/office/officeart/2005/8/layout/vList5"/>
    <dgm:cxn modelId="{23EFDB28-BF61-4860-A217-C9B31D03556B}" type="presParOf" srcId="{3AE265C5-932B-4B14-B991-2096A345DA45}" destId="{69D73302-F228-49E1-B238-2D7127B4A02F}" srcOrd="2" destOrd="0" presId="urn:microsoft.com/office/officeart/2005/8/layout/vList5"/>
    <dgm:cxn modelId="{4C7E192E-93D1-42DF-A113-77B4D57BB915}" type="presParOf" srcId="{69D73302-F228-49E1-B238-2D7127B4A02F}" destId="{D4558FC8-59C2-410C-A191-1B6F4AA0922F}" srcOrd="0" destOrd="0" presId="urn:microsoft.com/office/officeart/2005/8/layout/vList5"/>
    <dgm:cxn modelId="{EB9EA87B-F6A1-4E78-AC38-D73AF4AF7F50}" type="presParOf" srcId="{69D73302-F228-49E1-B238-2D7127B4A02F}" destId="{66F9D40F-111E-4A47-A15F-D6509A5362B8}" srcOrd="1" destOrd="0" presId="urn:microsoft.com/office/officeart/2005/8/layout/vList5"/>
    <dgm:cxn modelId="{CEC82CC8-84D3-4318-B892-D194595E1BC9}" type="presParOf" srcId="{3AE265C5-932B-4B14-B991-2096A345DA45}" destId="{BB4DDE40-4FC0-419A-8BDC-9BBC412D3A16}" srcOrd="3" destOrd="0" presId="urn:microsoft.com/office/officeart/2005/8/layout/vList5"/>
    <dgm:cxn modelId="{48519F38-A151-47D9-93DA-1F16DE682E71}" type="presParOf" srcId="{3AE265C5-932B-4B14-B991-2096A345DA45}" destId="{99EE7492-A66A-4E0E-8F18-F190889E6A50}" srcOrd="4" destOrd="0" presId="urn:microsoft.com/office/officeart/2005/8/layout/vList5"/>
    <dgm:cxn modelId="{9D52CBB5-AA19-48E4-8F25-4C3892EFEBFF}" type="presParOf" srcId="{99EE7492-A66A-4E0E-8F18-F190889E6A50}" destId="{8C6FAC2D-D407-4952-8C50-BA05E9498986}" srcOrd="0" destOrd="0" presId="urn:microsoft.com/office/officeart/2005/8/layout/vList5"/>
    <dgm:cxn modelId="{C9733332-6E38-4118-9696-F7CC874F32EA}" type="presParOf" srcId="{99EE7492-A66A-4E0E-8F18-F190889E6A50}" destId="{585B35F7-11AA-4717-9E19-F360566728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94C8F38-C47A-4A32-A187-776A9A5B3651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0B8D1CB-65F0-4954-ADC9-853C5E57DCD2}">
      <dgm:prSet phldrT="[ข้อความ]" custT="1"/>
      <dgm:spPr/>
      <dgm:t>
        <a:bodyPr/>
        <a:lstStyle/>
        <a:p>
          <a:r>
            <a:rPr lang="th-TH" sz="2400" b="1" dirty="0">
              <a:cs typeface="+mj-cs"/>
            </a:rPr>
            <a:t>จัดทำรายงานการเงินประจำปีงบประมาณ ส่ง สตง. </a:t>
          </a:r>
          <a:r>
            <a:rPr lang="th-TH" sz="2400" b="1" dirty="0">
              <a:solidFill>
                <a:srgbClr val="FF0000"/>
              </a:solidFill>
              <a:cs typeface="+mj-cs"/>
            </a:rPr>
            <a:t>ภายใน 90 วัน </a:t>
          </a:r>
          <a:r>
            <a:rPr lang="th-TH" sz="2400" b="1" dirty="0">
              <a:cs typeface="+mj-cs"/>
            </a:rPr>
            <a:t>นับแต่วันสิ้นปีงบประมาณ /ตามที่ตกลงกับ กค.      (ส่ง กค. ด้วย)</a:t>
          </a:r>
        </a:p>
      </dgm:t>
    </dgm:pt>
    <dgm:pt modelId="{D949DDA3-D423-4F62-9A4A-01A6A09E35C7}" type="parTrans" cxnId="{27E418FD-6732-4763-A47B-4AD294964101}">
      <dgm:prSet/>
      <dgm:spPr/>
      <dgm:t>
        <a:bodyPr/>
        <a:lstStyle/>
        <a:p>
          <a:endParaRPr lang="th-TH"/>
        </a:p>
      </dgm:t>
    </dgm:pt>
    <dgm:pt modelId="{30D42DBA-C008-4274-9A16-99346CFFAE2A}" type="sibTrans" cxnId="{27E418FD-6732-4763-A47B-4AD294964101}">
      <dgm:prSet/>
      <dgm:spPr/>
      <dgm:t>
        <a:bodyPr/>
        <a:lstStyle/>
        <a:p>
          <a:endParaRPr lang="th-TH"/>
        </a:p>
      </dgm:t>
    </dgm:pt>
    <dgm:pt modelId="{BBC34605-5D14-42FA-96B0-6C07AB252514}">
      <dgm:prSet phldrT="[ข้อความ]" custT="1"/>
      <dgm:spPr/>
      <dgm:t>
        <a:bodyPr/>
        <a:lstStyle/>
        <a:p>
          <a:r>
            <a:rPr lang="th-TH" sz="2000" b="1" dirty="0">
              <a:cs typeface="+mj-cs"/>
            </a:rPr>
            <a:t>ตรวจสอบรายงานการเงินที่หน่วยงานของรัฐส่ง </a:t>
          </a:r>
          <a:r>
            <a:rPr lang="th-TH" sz="2000" b="1" dirty="0">
              <a:solidFill>
                <a:srgbClr val="FF0000"/>
              </a:solidFill>
              <a:cs typeface="+mj-cs"/>
            </a:rPr>
            <a:t>ภายใน 180 วัน </a:t>
          </a:r>
          <a:r>
            <a:rPr lang="th-TH" sz="2000" b="1" dirty="0">
              <a:cs typeface="+mj-cs"/>
            </a:rPr>
            <a:t>นับแต่วันสิ้นปีงบประมาณ /ตามที่ตกลงกับ กค. </a:t>
          </a:r>
        </a:p>
      </dgm:t>
    </dgm:pt>
    <dgm:pt modelId="{D50F184E-9775-4483-AD2F-1A741F76CB32}" type="parTrans" cxnId="{AA2BD7DF-AFBD-4AAB-9D8E-03CFB40A0D49}">
      <dgm:prSet/>
      <dgm:spPr/>
      <dgm:t>
        <a:bodyPr/>
        <a:lstStyle/>
        <a:p>
          <a:endParaRPr lang="th-TH"/>
        </a:p>
      </dgm:t>
    </dgm:pt>
    <dgm:pt modelId="{AA89D42C-80BB-4A61-9395-12FA73253A59}" type="sibTrans" cxnId="{AA2BD7DF-AFBD-4AAB-9D8E-03CFB40A0D49}">
      <dgm:prSet/>
      <dgm:spPr/>
      <dgm:t>
        <a:bodyPr/>
        <a:lstStyle/>
        <a:p>
          <a:endParaRPr lang="th-TH"/>
        </a:p>
      </dgm:t>
    </dgm:pt>
    <dgm:pt modelId="{5748F9A7-430D-4F9F-AB94-6200AE0ABA2D}">
      <dgm:prSet phldrT="[ข้อความ]" custT="1"/>
      <dgm:spPr/>
      <dgm:t>
        <a:bodyPr/>
        <a:lstStyle/>
        <a:p>
          <a:r>
            <a:rPr lang="th-TH" sz="2000" b="1" dirty="0">
              <a:cs typeface="+mj-cs"/>
            </a:rPr>
            <a:t>ตรวจสอบและรายงานผลตามนโยบาย หลักเกณฑ์และมาตรฐานที่คณะกรรมการตรวจเงินแผ่นดินกำหนด</a:t>
          </a:r>
        </a:p>
      </dgm:t>
    </dgm:pt>
    <dgm:pt modelId="{98D56892-9E62-4FCE-8447-FE44A6439757}" type="parTrans" cxnId="{0E3263A0-0F8F-407D-ACAE-03E7D6728AB1}">
      <dgm:prSet/>
      <dgm:spPr/>
      <dgm:t>
        <a:bodyPr/>
        <a:lstStyle/>
        <a:p>
          <a:endParaRPr lang="th-TH"/>
        </a:p>
      </dgm:t>
    </dgm:pt>
    <dgm:pt modelId="{8F7B1994-4A08-48E1-99A3-F1647471A966}" type="sibTrans" cxnId="{0E3263A0-0F8F-407D-ACAE-03E7D6728AB1}">
      <dgm:prSet/>
      <dgm:spPr/>
      <dgm:t>
        <a:bodyPr/>
        <a:lstStyle/>
        <a:p>
          <a:endParaRPr lang="th-TH"/>
        </a:p>
      </dgm:t>
    </dgm:pt>
    <dgm:pt modelId="{F788FC77-3CF8-4AD2-A26E-425FD68533F3}">
      <dgm:prSet phldrT="[ข้อความ]" custT="1"/>
      <dgm:spPr/>
      <dgm:t>
        <a:bodyPr/>
        <a:lstStyle/>
        <a:p>
          <a:r>
            <a:rPr lang="th-TH" sz="2000" b="1" dirty="0">
              <a:cs typeface="+mj-cs"/>
            </a:rPr>
            <a:t>ส่งรายงานการเงินประจำปี และรายงานผลการตรวจสอบของ สตง. </a:t>
          </a:r>
          <a:r>
            <a:rPr lang="th-TH" sz="2000" b="1" dirty="0">
              <a:solidFill>
                <a:srgbClr val="FF0000"/>
              </a:solidFill>
              <a:cs typeface="+mj-cs"/>
            </a:rPr>
            <a:t>ภายใน 30 วัน </a:t>
          </a:r>
          <a:r>
            <a:rPr lang="th-TH" sz="2000" b="1" dirty="0">
              <a:cs typeface="+mj-cs"/>
            </a:rPr>
            <a:t>นับแต่วันที่ได้รับรายงานผลการตรวจสอบจาก สตง. ให้ กระทรวงการคลัง สำนักงบประมาณ และกระทรวงเจ้าสังกัด (กรณีหน่วยงานของรัฐสภา ศาล องค์กรอิสระตามรัฐธรรมนูญ องค์กรอัยการ ให้ส่ง คณะรัฐมนตรี กระทรวงการคลัง และสำนักงบประมาณ)</a:t>
          </a:r>
        </a:p>
      </dgm:t>
    </dgm:pt>
    <dgm:pt modelId="{A18A13B7-3551-4875-96FC-60D6E3DEF516}" type="parTrans" cxnId="{68CD4BC7-9C4B-491A-99BE-2E25316105D8}">
      <dgm:prSet/>
      <dgm:spPr/>
      <dgm:t>
        <a:bodyPr/>
        <a:lstStyle/>
        <a:p>
          <a:endParaRPr lang="th-TH"/>
        </a:p>
      </dgm:t>
    </dgm:pt>
    <dgm:pt modelId="{536062EB-92E3-4712-A297-90F0E50CCE79}" type="sibTrans" cxnId="{68CD4BC7-9C4B-491A-99BE-2E25316105D8}">
      <dgm:prSet/>
      <dgm:spPr/>
      <dgm:t>
        <a:bodyPr/>
        <a:lstStyle/>
        <a:p>
          <a:endParaRPr lang="th-TH"/>
        </a:p>
      </dgm:t>
    </dgm:pt>
    <dgm:pt modelId="{D9E5F8F3-BA5C-418C-984F-58E78D27B0BA}">
      <dgm:prSet phldrT="[ข้อความ]" custT="1"/>
      <dgm:spPr/>
      <dgm:t>
        <a:bodyPr/>
        <a:lstStyle/>
        <a:p>
          <a:r>
            <a:rPr lang="th-TH" sz="2000" b="1" dirty="0">
              <a:cs typeface="+mj-cs"/>
            </a:rPr>
            <a:t>เปิดเผยต่อสาธารณชน/เผยแพร่ผ่านทางสื่ออิเล็กทรอนิกส์</a:t>
          </a:r>
        </a:p>
      </dgm:t>
    </dgm:pt>
    <dgm:pt modelId="{A94BE8AA-6815-46FC-9C4B-E0D0C1559CD2}" type="parTrans" cxnId="{2D65E620-A16F-4047-883E-FC822363905A}">
      <dgm:prSet/>
      <dgm:spPr/>
      <dgm:t>
        <a:bodyPr/>
        <a:lstStyle/>
        <a:p>
          <a:endParaRPr lang="th-TH"/>
        </a:p>
      </dgm:t>
    </dgm:pt>
    <dgm:pt modelId="{B117BAE0-E38D-44A7-9F1D-448BAE36AAEE}" type="sibTrans" cxnId="{2D65E620-A16F-4047-883E-FC822363905A}">
      <dgm:prSet/>
      <dgm:spPr/>
      <dgm:t>
        <a:bodyPr/>
        <a:lstStyle/>
        <a:p>
          <a:endParaRPr lang="th-TH"/>
        </a:p>
      </dgm:t>
    </dgm:pt>
    <dgm:pt modelId="{C41A4C51-F24C-4645-9D0F-418193E6D3E0}">
      <dgm:prSet phldrT="[ข้อความ]"/>
      <dgm:spPr>
        <a:solidFill>
          <a:schemeClr val="accent2"/>
        </a:solidFill>
      </dgm:spPr>
      <dgm:t>
        <a:bodyPr/>
        <a:lstStyle/>
        <a:p>
          <a:r>
            <a:rPr lang="th-TH" dirty="0"/>
            <a:t>หน่วยงานของรัฐ</a:t>
          </a:r>
        </a:p>
      </dgm:t>
    </dgm:pt>
    <dgm:pt modelId="{F5F4BE12-381E-459E-9B4A-10CE6E259CDF}" type="sibTrans" cxnId="{7A9665CE-DD57-43B0-8BD4-F38D9B0EBDA4}">
      <dgm:prSet/>
      <dgm:spPr/>
      <dgm:t>
        <a:bodyPr/>
        <a:lstStyle/>
        <a:p>
          <a:endParaRPr lang="th-TH"/>
        </a:p>
      </dgm:t>
    </dgm:pt>
    <dgm:pt modelId="{C454355C-E328-40AE-987D-1C65D640D2AA}" type="parTrans" cxnId="{7A9665CE-DD57-43B0-8BD4-F38D9B0EBDA4}">
      <dgm:prSet/>
      <dgm:spPr/>
      <dgm:t>
        <a:bodyPr/>
        <a:lstStyle/>
        <a:p>
          <a:endParaRPr lang="th-TH"/>
        </a:p>
      </dgm:t>
    </dgm:pt>
    <dgm:pt modelId="{077F3A1A-7CB6-4FE1-A879-9DF73550F8BF}">
      <dgm:prSet phldrT="[ข้อความ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h-TH" b="1" dirty="0">
              <a:solidFill>
                <a:srgbClr val="0070C0"/>
              </a:solidFill>
            </a:rPr>
            <a:t>สตง.</a:t>
          </a:r>
        </a:p>
      </dgm:t>
    </dgm:pt>
    <dgm:pt modelId="{A6E9BDEF-D759-43BA-B613-DF97B9D93970}" type="sibTrans" cxnId="{33DD7E92-687D-49F8-AA8B-6DB88E23AD42}">
      <dgm:prSet/>
      <dgm:spPr/>
      <dgm:t>
        <a:bodyPr/>
        <a:lstStyle/>
        <a:p>
          <a:endParaRPr lang="th-TH"/>
        </a:p>
      </dgm:t>
    </dgm:pt>
    <dgm:pt modelId="{06CF63CB-8C8A-4C10-B17A-4B7F546A1ABE}" type="parTrans" cxnId="{33DD7E92-687D-49F8-AA8B-6DB88E23AD42}">
      <dgm:prSet/>
      <dgm:spPr/>
      <dgm:t>
        <a:bodyPr/>
        <a:lstStyle/>
        <a:p>
          <a:endParaRPr lang="th-TH"/>
        </a:p>
      </dgm:t>
    </dgm:pt>
    <dgm:pt modelId="{61ECF89D-748C-40F6-9F0C-FE2088E9C126}">
      <dgm:prSet phldrT="[ข้อความ]"/>
      <dgm:spPr>
        <a:solidFill>
          <a:schemeClr val="accent2"/>
        </a:solidFill>
      </dgm:spPr>
      <dgm:t>
        <a:bodyPr/>
        <a:lstStyle/>
        <a:p>
          <a:r>
            <a:rPr lang="th-TH" b="0" dirty="0"/>
            <a:t>หน่วยงานของรัฐ</a:t>
          </a:r>
        </a:p>
      </dgm:t>
    </dgm:pt>
    <dgm:pt modelId="{65648AE8-BAEE-498E-9ED4-4303027CC727}" type="sibTrans" cxnId="{298F96A9-9B9F-4C02-B817-6DD4C3CFF272}">
      <dgm:prSet/>
      <dgm:spPr/>
      <dgm:t>
        <a:bodyPr/>
        <a:lstStyle/>
        <a:p>
          <a:endParaRPr lang="th-TH"/>
        </a:p>
      </dgm:t>
    </dgm:pt>
    <dgm:pt modelId="{36291CF8-D080-4B1F-A143-6DB6F06B1BCE}" type="parTrans" cxnId="{298F96A9-9B9F-4C02-B817-6DD4C3CFF272}">
      <dgm:prSet/>
      <dgm:spPr/>
      <dgm:t>
        <a:bodyPr/>
        <a:lstStyle/>
        <a:p>
          <a:endParaRPr lang="th-TH"/>
        </a:p>
      </dgm:t>
    </dgm:pt>
    <dgm:pt modelId="{AFBA16BB-4CE6-4D69-A3F7-5B8ABE77C7EE}" type="pres">
      <dgm:prSet presAssocID="{094C8F38-C47A-4A32-A187-776A9A5B3651}" presName="linearFlow" presStyleCnt="0">
        <dgm:presLayoutVars>
          <dgm:dir/>
          <dgm:animLvl val="lvl"/>
          <dgm:resizeHandles val="exact"/>
        </dgm:presLayoutVars>
      </dgm:prSet>
      <dgm:spPr/>
    </dgm:pt>
    <dgm:pt modelId="{00D90031-EA22-4743-B422-227BE98B85C1}" type="pres">
      <dgm:prSet presAssocID="{61ECF89D-748C-40F6-9F0C-FE2088E9C126}" presName="composite" presStyleCnt="0"/>
      <dgm:spPr/>
    </dgm:pt>
    <dgm:pt modelId="{342BBE9A-E8BA-45F4-B92E-EA90C53CB52C}" type="pres">
      <dgm:prSet presAssocID="{61ECF89D-748C-40F6-9F0C-FE2088E9C12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113940C-22CF-41A0-B95F-E212E18542D0}" type="pres">
      <dgm:prSet presAssocID="{61ECF89D-748C-40F6-9F0C-FE2088E9C126}" presName="descendantText" presStyleLbl="alignAcc1" presStyleIdx="0" presStyleCnt="3" custLinFactNeighborX="0">
        <dgm:presLayoutVars>
          <dgm:bulletEnabled val="1"/>
        </dgm:presLayoutVars>
      </dgm:prSet>
      <dgm:spPr/>
    </dgm:pt>
    <dgm:pt modelId="{CC030947-2255-492F-BC05-1AFF44EDA47E}" type="pres">
      <dgm:prSet presAssocID="{65648AE8-BAEE-498E-9ED4-4303027CC727}" presName="sp" presStyleCnt="0"/>
      <dgm:spPr/>
    </dgm:pt>
    <dgm:pt modelId="{C528FA7D-8531-4E39-B13A-E83578B15A32}" type="pres">
      <dgm:prSet presAssocID="{077F3A1A-7CB6-4FE1-A879-9DF73550F8BF}" presName="composite" presStyleCnt="0"/>
      <dgm:spPr/>
    </dgm:pt>
    <dgm:pt modelId="{B72C3FDC-A930-4412-A9FF-5E00BCCC493A}" type="pres">
      <dgm:prSet presAssocID="{077F3A1A-7CB6-4FE1-A879-9DF73550F8B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1E9B595-DB95-4E8E-A36D-A10FA204B380}" type="pres">
      <dgm:prSet presAssocID="{077F3A1A-7CB6-4FE1-A879-9DF73550F8BF}" presName="descendantText" presStyleLbl="alignAcc1" presStyleIdx="1" presStyleCnt="3">
        <dgm:presLayoutVars>
          <dgm:bulletEnabled val="1"/>
        </dgm:presLayoutVars>
      </dgm:prSet>
      <dgm:spPr/>
    </dgm:pt>
    <dgm:pt modelId="{CCBCC531-6DE5-41DA-8270-5B49E0C6D100}" type="pres">
      <dgm:prSet presAssocID="{A6E9BDEF-D759-43BA-B613-DF97B9D93970}" presName="sp" presStyleCnt="0"/>
      <dgm:spPr/>
    </dgm:pt>
    <dgm:pt modelId="{AFF2877A-960E-4F7C-86D4-01540FA8E28F}" type="pres">
      <dgm:prSet presAssocID="{C41A4C51-F24C-4645-9D0F-418193E6D3E0}" presName="composite" presStyleCnt="0"/>
      <dgm:spPr/>
    </dgm:pt>
    <dgm:pt modelId="{70EAC123-0103-4C12-AA6C-9C8D6CDDCB2E}" type="pres">
      <dgm:prSet presAssocID="{C41A4C51-F24C-4645-9D0F-418193E6D3E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B78B4D5-4474-497E-8D4C-628057940222}" type="pres">
      <dgm:prSet presAssocID="{C41A4C51-F24C-4645-9D0F-418193E6D3E0}" presName="descendantText" presStyleLbl="alignAcc1" presStyleIdx="2" presStyleCnt="3" custScaleY="148788">
        <dgm:presLayoutVars>
          <dgm:bulletEnabled val="1"/>
        </dgm:presLayoutVars>
      </dgm:prSet>
      <dgm:spPr/>
    </dgm:pt>
  </dgm:ptLst>
  <dgm:cxnLst>
    <dgm:cxn modelId="{2D65E620-A16F-4047-883E-FC822363905A}" srcId="{C41A4C51-F24C-4645-9D0F-418193E6D3E0}" destId="{D9E5F8F3-BA5C-418C-984F-58E78D27B0BA}" srcOrd="1" destOrd="0" parTransId="{A94BE8AA-6815-46FC-9C4B-E0D0C1559CD2}" sibTransId="{B117BAE0-E38D-44A7-9F1D-448BAE36AAEE}"/>
    <dgm:cxn modelId="{C40EF223-4048-4C88-95D0-87D02AC0BA84}" type="presOf" srcId="{D9E5F8F3-BA5C-418C-984F-58E78D27B0BA}" destId="{2B78B4D5-4474-497E-8D4C-628057940222}" srcOrd="0" destOrd="1" presId="urn:microsoft.com/office/officeart/2005/8/layout/chevron2"/>
    <dgm:cxn modelId="{B619762E-7DBC-4C30-976F-5719BEBD85DD}" type="presOf" srcId="{5748F9A7-430D-4F9F-AB94-6200AE0ABA2D}" destId="{A1E9B595-DB95-4E8E-A36D-A10FA204B380}" srcOrd="0" destOrd="1" presId="urn:microsoft.com/office/officeart/2005/8/layout/chevron2"/>
    <dgm:cxn modelId="{78CD5B36-A23D-48F3-A58F-78AE8549FDAD}" type="presOf" srcId="{61ECF89D-748C-40F6-9F0C-FE2088E9C126}" destId="{342BBE9A-E8BA-45F4-B92E-EA90C53CB52C}" srcOrd="0" destOrd="0" presId="urn:microsoft.com/office/officeart/2005/8/layout/chevron2"/>
    <dgm:cxn modelId="{72C38972-194D-4B52-88FF-B779A6139D78}" type="presOf" srcId="{077F3A1A-7CB6-4FE1-A879-9DF73550F8BF}" destId="{B72C3FDC-A930-4412-A9FF-5E00BCCC493A}" srcOrd="0" destOrd="0" presId="urn:microsoft.com/office/officeart/2005/8/layout/chevron2"/>
    <dgm:cxn modelId="{D2BDEA74-D542-49A7-82F6-BE8B954BDAC7}" type="presOf" srcId="{BBC34605-5D14-42FA-96B0-6C07AB252514}" destId="{A1E9B595-DB95-4E8E-A36D-A10FA204B380}" srcOrd="0" destOrd="0" presId="urn:microsoft.com/office/officeart/2005/8/layout/chevron2"/>
    <dgm:cxn modelId="{33DD7E92-687D-49F8-AA8B-6DB88E23AD42}" srcId="{094C8F38-C47A-4A32-A187-776A9A5B3651}" destId="{077F3A1A-7CB6-4FE1-A879-9DF73550F8BF}" srcOrd="1" destOrd="0" parTransId="{06CF63CB-8C8A-4C10-B17A-4B7F546A1ABE}" sibTransId="{A6E9BDEF-D759-43BA-B613-DF97B9D93970}"/>
    <dgm:cxn modelId="{09E53598-EA8F-40C2-B3E6-9A108C0EB447}" type="presOf" srcId="{F788FC77-3CF8-4AD2-A26E-425FD68533F3}" destId="{2B78B4D5-4474-497E-8D4C-628057940222}" srcOrd="0" destOrd="0" presId="urn:microsoft.com/office/officeart/2005/8/layout/chevron2"/>
    <dgm:cxn modelId="{0E3263A0-0F8F-407D-ACAE-03E7D6728AB1}" srcId="{077F3A1A-7CB6-4FE1-A879-9DF73550F8BF}" destId="{5748F9A7-430D-4F9F-AB94-6200AE0ABA2D}" srcOrd="1" destOrd="0" parTransId="{98D56892-9E62-4FCE-8447-FE44A6439757}" sibTransId="{8F7B1994-4A08-48E1-99A3-F1647471A966}"/>
    <dgm:cxn modelId="{298F96A9-9B9F-4C02-B817-6DD4C3CFF272}" srcId="{094C8F38-C47A-4A32-A187-776A9A5B3651}" destId="{61ECF89D-748C-40F6-9F0C-FE2088E9C126}" srcOrd="0" destOrd="0" parTransId="{36291CF8-D080-4B1F-A143-6DB6F06B1BCE}" sibTransId="{65648AE8-BAEE-498E-9ED4-4303027CC727}"/>
    <dgm:cxn modelId="{D4AF18AE-4B8B-4FD7-BC83-DAD046536E98}" type="presOf" srcId="{F0B8D1CB-65F0-4954-ADC9-853C5E57DCD2}" destId="{2113940C-22CF-41A0-B95F-E212E18542D0}" srcOrd="0" destOrd="0" presId="urn:microsoft.com/office/officeart/2005/8/layout/chevron2"/>
    <dgm:cxn modelId="{68CD4BC7-9C4B-491A-99BE-2E25316105D8}" srcId="{C41A4C51-F24C-4645-9D0F-418193E6D3E0}" destId="{F788FC77-3CF8-4AD2-A26E-425FD68533F3}" srcOrd="0" destOrd="0" parTransId="{A18A13B7-3551-4875-96FC-60D6E3DEF516}" sibTransId="{536062EB-92E3-4712-A297-90F0E50CCE79}"/>
    <dgm:cxn modelId="{7A9665CE-DD57-43B0-8BD4-F38D9B0EBDA4}" srcId="{094C8F38-C47A-4A32-A187-776A9A5B3651}" destId="{C41A4C51-F24C-4645-9D0F-418193E6D3E0}" srcOrd="2" destOrd="0" parTransId="{C454355C-E328-40AE-987D-1C65D640D2AA}" sibTransId="{F5F4BE12-381E-459E-9B4A-10CE6E259CDF}"/>
    <dgm:cxn modelId="{DD509BDB-3C09-4FD0-BB94-AD9DD0B4C140}" type="presOf" srcId="{C41A4C51-F24C-4645-9D0F-418193E6D3E0}" destId="{70EAC123-0103-4C12-AA6C-9C8D6CDDCB2E}" srcOrd="0" destOrd="0" presId="urn:microsoft.com/office/officeart/2005/8/layout/chevron2"/>
    <dgm:cxn modelId="{8CF9B2DE-8E7D-4F3E-A5E9-8AE65E6EED0C}" type="presOf" srcId="{094C8F38-C47A-4A32-A187-776A9A5B3651}" destId="{AFBA16BB-4CE6-4D69-A3F7-5B8ABE77C7EE}" srcOrd="0" destOrd="0" presId="urn:microsoft.com/office/officeart/2005/8/layout/chevron2"/>
    <dgm:cxn modelId="{AA2BD7DF-AFBD-4AAB-9D8E-03CFB40A0D49}" srcId="{077F3A1A-7CB6-4FE1-A879-9DF73550F8BF}" destId="{BBC34605-5D14-42FA-96B0-6C07AB252514}" srcOrd="0" destOrd="0" parTransId="{D50F184E-9775-4483-AD2F-1A741F76CB32}" sibTransId="{AA89D42C-80BB-4A61-9395-12FA73253A59}"/>
    <dgm:cxn modelId="{27E418FD-6732-4763-A47B-4AD294964101}" srcId="{61ECF89D-748C-40F6-9F0C-FE2088E9C126}" destId="{F0B8D1CB-65F0-4954-ADC9-853C5E57DCD2}" srcOrd="0" destOrd="0" parTransId="{D949DDA3-D423-4F62-9A4A-01A6A09E35C7}" sibTransId="{30D42DBA-C008-4274-9A16-99346CFFAE2A}"/>
    <dgm:cxn modelId="{B418B0CF-8CFA-49E4-B0E6-36004C00D7A4}" type="presParOf" srcId="{AFBA16BB-4CE6-4D69-A3F7-5B8ABE77C7EE}" destId="{00D90031-EA22-4743-B422-227BE98B85C1}" srcOrd="0" destOrd="0" presId="urn:microsoft.com/office/officeart/2005/8/layout/chevron2"/>
    <dgm:cxn modelId="{DBEB1F7F-EDF4-4DBE-8CAD-1804180BD034}" type="presParOf" srcId="{00D90031-EA22-4743-B422-227BE98B85C1}" destId="{342BBE9A-E8BA-45F4-B92E-EA90C53CB52C}" srcOrd="0" destOrd="0" presId="urn:microsoft.com/office/officeart/2005/8/layout/chevron2"/>
    <dgm:cxn modelId="{6B3F4CE1-4F6A-474A-9AB0-E2727BFCE4E8}" type="presParOf" srcId="{00D90031-EA22-4743-B422-227BE98B85C1}" destId="{2113940C-22CF-41A0-B95F-E212E18542D0}" srcOrd="1" destOrd="0" presId="urn:microsoft.com/office/officeart/2005/8/layout/chevron2"/>
    <dgm:cxn modelId="{A72E17E6-9927-4C0E-9990-961E655FC7E5}" type="presParOf" srcId="{AFBA16BB-4CE6-4D69-A3F7-5B8ABE77C7EE}" destId="{CC030947-2255-492F-BC05-1AFF44EDA47E}" srcOrd="1" destOrd="0" presId="urn:microsoft.com/office/officeart/2005/8/layout/chevron2"/>
    <dgm:cxn modelId="{230BD3F1-D822-4A2F-8D5C-75E6273036BB}" type="presParOf" srcId="{AFBA16BB-4CE6-4D69-A3F7-5B8ABE77C7EE}" destId="{C528FA7D-8531-4E39-B13A-E83578B15A32}" srcOrd="2" destOrd="0" presId="urn:microsoft.com/office/officeart/2005/8/layout/chevron2"/>
    <dgm:cxn modelId="{61DB4D54-A00A-4D68-BC1C-F8BA4A03B275}" type="presParOf" srcId="{C528FA7D-8531-4E39-B13A-E83578B15A32}" destId="{B72C3FDC-A930-4412-A9FF-5E00BCCC493A}" srcOrd="0" destOrd="0" presId="urn:microsoft.com/office/officeart/2005/8/layout/chevron2"/>
    <dgm:cxn modelId="{98A7BAA4-428C-4C25-8B3D-0EAD8862D72D}" type="presParOf" srcId="{C528FA7D-8531-4E39-B13A-E83578B15A32}" destId="{A1E9B595-DB95-4E8E-A36D-A10FA204B380}" srcOrd="1" destOrd="0" presId="urn:microsoft.com/office/officeart/2005/8/layout/chevron2"/>
    <dgm:cxn modelId="{AD2AB368-A871-438E-A9F3-DAF66121B4F7}" type="presParOf" srcId="{AFBA16BB-4CE6-4D69-A3F7-5B8ABE77C7EE}" destId="{CCBCC531-6DE5-41DA-8270-5B49E0C6D100}" srcOrd="3" destOrd="0" presId="urn:microsoft.com/office/officeart/2005/8/layout/chevron2"/>
    <dgm:cxn modelId="{41D490E8-C1FB-4D7E-B386-5DB34F574F6C}" type="presParOf" srcId="{AFBA16BB-4CE6-4D69-A3F7-5B8ABE77C7EE}" destId="{AFF2877A-960E-4F7C-86D4-01540FA8E28F}" srcOrd="4" destOrd="0" presId="urn:microsoft.com/office/officeart/2005/8/layout/chevron2"/>
    <dgm:cxn modelId="{C94CAE68-5DB1-4541-9A61-3FE5951D2817}" type="presParOf" srcId="{AFF2877A-960E-4F7C-86D4-01540FA8E28F}" destId="{70EAC123-0103-4C12-AA6C-9C8D6CDDCB2E}" srcOrd="0" destOrd="0" presId="urn:microsoft.com/office/officeart/2005/8/layout/chevron2"/>
    <dgm:cxn modelId="{77BFDD0E-7997-45C5-9468-66D186D8A99B}" type="presParOf" srcId="{AFF2877A-960E-4F7C-86D4-01540FA8E28F}" destId="{2B78B4D5-4474-497E-8D4C-6280579402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50489F-69E7-4C29-8CC9-E5FA841769B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6E97CF9-AC80-4A42-9DE0-49C63CCF26DC}">
      <dgm:prSet phldrT="[ข้อความ]"/>
      <dgm:spPr/>
      <dgm:t>
        <a:bodyPr/>
        <a:lstStyle/>
        <a:p>
          <a:r>
            <a:rPr lang="th-TH" b="1" dirty="0"/>
            <a:t>บัญชีการเงินแผ่นดิน</a:t>
          </a:r>
        </a:p>
      </dgm:t>
    </dgm:pt>
    <dgm:pt modelId="{5697AD8D-B41F-4CEE-B3BA-F79C8DAB8F2E}" type="parTrans" cxnId="{407D4F47-2FE6-4C6C-8E65-4175DFF67880}">
      <dgm:prSet/>
      <dgm:spPr/>
      <dgm:t>
        <a:bodyPr/>
        <a:lstStyle/>
        <a:p>
          <a:endParaRPr lang="th-TH"/>
        </a:p>
      </dgm:t>
    </dgm:pt>
    <dgm:pt modelId="{F9E11F2A-4562-4BAA-8F08-19A79B83B05D}" type="sibTrans" cxnId="{407D4F47-2FE6-4C6C-8E65-4175DFF67880}">
      <dgm:prSet/>
      <dgm:spPr/>
      <dgm:t>
        <a:bodyPr/>
        <a:lstStyle/>
        <a:p>
          <a:endParaRPr lang="th-TH"/>
        </a:p>
      </dgm:t>
    </dgm:pt>
    <dgm:pt modelId="{A55CB4BE-DF90-4080-87E1-87CA5D134B8B}">
      <dgm:prSet phldrT="[ข้อความ]"/>
      <dgm:spPr/>
      <dgm:t>
        <a:bodyPr/>
        <a:lstStyle/>
        <a:p>
          <a:r>
            <a:rPr lang="th-TH" b="1" dirty="0"/>
            <a:t>ตามมาตรฐานการบัญชีภาครัฐและนโยบายการบัญชีภาครัฐ</a:t>
          </a:r>
        </a:p>
      </dgm:t>
    </dgm:pt>
    <dgm:pt modelId="{A0BDB5FA-C22A-419D-A6A3-D519FD9614DD}" type="parTrans" cxnId="{9C058448-2DDB-4FFB-9FFF-D040D49BD7E0}">
      <dgm:prSet/>
      <dgm:spPr/>
      <dgm:t>
        <a:bodyPr/>
        <a:lstStyle/>
        <a:p>
          <a:endParaRPr lang="th-TH"/>
        </a:p>
      </dgm:t>
    </dgm:pt>
    <dgm:pt modelId="{D9E8DB28-2CFA-4857-98C5-060EB36B3106}" type="sibTrans" cxnId="{9C058448-2DDB-4FFB-9FFF-D040D49BD7E0}">
      <dgm:prSet/>
      <dgm:spPr/>
      <dgm:t>
        <a:bodyPr/>
        <a:lstStyle/>
        <a:p>
          <a:endParaRPr lang="th-TH"/>
        </a:p>
      </dgm:t>
    </dgm:pt>
    <dgm:pt modelId="{1E0D3BCA-5B94-48C6-8AF5-95B90F6C6100}">
      <dgm:prSet phldrT="[ข้อความ]"/>
      <dgm:spPr/>
      <dgm:t>
        <a:bodyPr/>
        <a:lstStyle/>
        <a:p>
          <a:r>
            <a:rPr lang="th-TH" b="1" dirty="0"/>
            <a:t>รายงานการรับจ่ายเงินงบประมาณประจำปีงบประมาณที่สิ้นสุด</a:t>
          </a:r>
        </a:p>
      </dgm:t>
    </dgm:pt>
    <dgm:pt modelId="{AF3C1519-CDEC-417C-B648-9A2CFBB22399}" type="parTrans" cxnId="{88C94FDF-64C7-4256-877F-2CEC7F5E1C3C}">
      <dgm:prSet/>
      <dgm:spPr/>
      <dgm:t>
        <a:bodyPr/>
        <a:lstStyle/>
        <a:p>
          <a:endParaRPr lang="th-TH"/>
        </a:p>
      </dgm:t>
    </dgm:pt>
    <dgm:pt modelId="{77A46AC5-AB11-4F50-A734-B31E167267B8}" type="sibTrans" cxnId="{88C94FDF-64C7-4256-877F-2CEC7F5E1C3C}">
      <dgm:prSet/>
      <dgm:spPr/>
      <dgm:t>
        <a:bodyPr/>
        <a:lstStyle/>
        <a:p>
          <a:endParaRPr lang="th-TH"/>
        </a:p>
      </dgm:t>
    </dgm:pt>
    <dgm:pt modelId="{41D0F9C2-925E-4BAC-8DEC-D6A01F72330E}">
      <dgm:prSet phldrT="[ข้อความ]"/>
      <dgm:spPr/>
      <dgm:t>
        <a:bodyPr/>
        <a:lstStyle/>
        <a:p>
          <a:r>
            <a:rPr lang="th-TH" b="1" dirty="0"/>
            <a:t>เสนอ รมว.กค. ภายใน 45 วัน</a:t>
          </a:r>
        </a:p>
      </dgm:t>
    </dgm:pt>
    <dgm:pt modelId="{E6BA68D8-20EB-4F01-9F46-F84D83696030}" type="parTrans" cxnId="{C67EC50D-50DB-4E4A-A9A5-5976ED3164A8}">
      <dgm:prSet/>
      <dgm:spPr/>
      <dgm:t>
        <a:bodyPr/>
        <a:lstStyle/>
        <a:p>
          <a:endParaRPr lang="th-TH"/>
        </a:p>
      </dgm:t>
    </dgm:pt>
    <dgm:pt modelId="{BC3E2C04-010A-44FF-8907-E3EA6D5B0F8F}" type="sibTrans" cxnId="{C67EC50D-50DB-4E4A-A9A5-5976ED3164A8}">
      <dgm:prSet/>
      <dgm:spPr/>
      <dgm:t>
        <a:bodyPr/>
        <a:lstStyle/>
        <a:p>
          <a:endParaRPr lang="th-TH"/>
        </a:p>
      </dgm:t>
    </dgm:pt>
    <dgm:pt modelId="{FA611D7C-3D9C-4F51-9AE3-DA20B183547D}">
      <dgm:prSet phldrT="[ข้อความ]"/>
      <dgm:spPr/>
      <dgm:t>
        <a:bodyPr/>
        <a:lstStyle/>
        <a:p>
          <a:r>
            <a:rPr lang="th-TH" b="1" dirty="0"/>
            <a:t>เสนอ ครม. ภายใน 60 วัน</a:t>
          </a:r>
        </a:p>
      </dgm:t>
    </dgm:pt>
    <dgm:pt modelId="{AEC278AC-E55F-4411-B463-DBA14E77C67B}" type="parTrans" cxnId="{B32FBA40-2695-4024-99BA-11A013849E0A}">
      <dgm:prSet/>
      <dgm:spPr/>
      <dgm:t>
        <a:bodyPr/>
        <a:lstStyle/>
        <a:p>
          <a:endParaRPr lang="th-TH"/>
        </a:p>
      </dgm:t>
    </dgm:pt>
    <dgm:pt modelId="{B0975D36-795A-479C-B038-218CFE3F8EAA}" type="sibTrans" cxnId="{B32FBA40-2695-4024-99BA-11A013849E0A}">
      <dgm:prSet/>
      <dgm:spPr/>
      <dgm:t>
        <a:bodyPr/>
        <a:lstStyle/>
        <a:p>
          <a:endParaRPr lang="th-TH"/>
        </a:p>
      </dgm:t>
    </dgm:pt>
    <dgm:pt modelId="{507B8312-39EA-464A-AFDA-6EB0EA62B934}">
      <dgm:prSet phldrT="[ข้อความ]"/>
      <dgm:spPr/>
      <dgm:t>
        <a:bodyPr/>
        <a:lstStyle/>
        <a:p>
          <a:r>
            <a:rPr lang="th-TH" b="1" dirty="0"/>
            <a:t>รายงานการเงินแผ่นดินประจำปีงบประมาณ</a:t>
          </a:r>
        </a:p>
      </dgm:t>
    </dgm:pt>
    <dgm:pt modelId="{C39713D0-D06E-452C-9050-06BD77A34CAF}" type="parTrans" cxnId="{30AA5600-5CA0-4B9E-BA46-4B8B8811D884}">
      <dgm:prSet/>
      <dgm:spPr/>
      <dgm:t>
        <a:bodyPr/>
        <a:lstStyle/>
        <a:p>
          <a:endParaRPr lang="th-TH"/>
        </a:p>
      </dgm:t>
    </dgm:pt>
    <dgm:pt modelId="{2AC49B57-4CAF-401E-98E8-B6C8AB8195D5}" type="sibTrans" cxnId="{30AA5600-5CA0-4B9E-BA46-4B8B8811D884}">
      <dgm:prSet/>
      <dgm:spPr/>
      <dgm:t>
        <a:bodyPr/>
        <a:lstStyle/>
        <a:p>
          <a:endParaRPr lang="th-TH"/>
        </a:p>
      </dgm:t>
    </dgm:pt>
    <dgm:pt modelId="{F4E5D00B-EEB4-4ACA-8AB9-22E1520EEB47}">
      <dgm:prSet phldrT="[ข้อความ]"/>
      <dgm:spPr/>
      <dgm:t>
        <a:bodyPr/>
        <a:lstStyle/>
        <a:p>
          <a:r>
            <a:rPr lang="th-TH" b="1" dirty="0"/>
            <a:t>งบแสดงฐานะการเงิน</a:t>
          </a:r>
        </a:p>
      </dgm:t>
    </dgm:pt>
    <dgm:pt modelId="{CB3E4404-9A91-412F-B525-FBC886FC1EFC}" type="parTrans" cxnId="{868E05DB-969E-4E47-8FCE-488348DB4448}">
      <dgm:prSet/>
      <dgm:spPr/>
      <dgm:t>
        <a:bodyPr/>
        <a:lstStyle/>
        <a:p>
          <a:endParaRPr lang="th-TH"/>
        </a:p>
      </dgm:t>
    </dgm:pt>
    <dgm:pt modelId="{94335F6D-90D0-4D1E-9528-6D45F78D4B97}" type="sibTrans" cxnId="{868E05DB-969E-4E47-8FCE-488348DB4448}">
      <dgm:prSet/>
      <dgm:spPr/>
      <dgm:t>
        <a:bodyPr/>
        <a:lstStyle/>
        <a:p>
          <a:endParaRPr lang="th-TH"/>
        </a:p>
      </dgm:t>
    </dgm:pt>
    <dgm:pt modelId="{989B0AE2-D15A-48DB-BEE0-3FC717BAC141}">
      <dgm:prSet phldrT="[ข้อความ]"/>
      <dgm:spPr/>
      <dgm:t>
        <a:bodyPr/>
        <a:lstStyle/>
        <a:p>
          <a:r>
            <a:rPr lang="th-TH" b="1" dirty="0"/>
            <a:t>เสนอรัฐสภา ภายใน 90 วัน</a:t>
          </a:r>
        </a:p>
      </dgm:t>
    </dgm:pt>
    <dgm:pt modelId="{3D93E454-9C9E-4CFD-A376-B598917EDDD8}" type="parTrans" cxnId="{F5F178C5-B1FF-4734-BE56-5DBF88CEF6A8}">
      <dgm:prSet/>
      <dgm:spPr/>
      <dgm:t>
        <a:bodyPr/>
        <a:lstStyle/>
        <a:p>
          <a:endParaRPr lang="th-TH"/>
        </a:p>
      </dgm:t>
    </dgm:pt>
    <dgm:pt modelId="{F39BD04F-FD6E-4005-9266-755A2137E3A1}" type="sibTrans" cxnId="{F5F178C5-B1FF-4734-BE56-5DBF88CEF6A8}">
      <dgm:prSet/>
      <dgm:spPr/>
      <dgm:t>
        <a:bodyPr/>
        <a:lstStyle/>
        <a:p>
          <a:endParaRPr lang="th-TH"/>
        </a:p>
      </dgm:t>
    </dgm:pt>
    <dgm:pt modelId="{526ECD98-7C7A-4669-9847-0C9F7ABAFCFE}">
      <dgm:prSet phldrT="[ข้อความ]"/>
      <dgm:spPr/>
      <dgm:t>
        <a:bodyPr/>
        <a:lstStyle/>
        <a:p>
          <a:r>
            <a:rPr lang="th-TH" b="1" dirty="0"/>
            <a:t>งบแสดงผลการดำเนินงานทางการเงิน</a:t>
          </a:r>
        </a:p>
      </dgm:t>
    </dgm:pt>
    <dgm:pt modelId="{B4A3F953-54D8-458C-A162-ED83A153D23B}" type="parTrans" cxnId="{A70369D7-2AD0-4895-ACDD-79D7469474C7}">
      <dgm:prSet/>
      <dgm:spPr/>
      <dgm:t>
        <a:bodyPr/>
        <a:lstStyle/>
        <a:p>
          <a:endParaRPr lang="th-TH"/>
        </a:p>
      </dgm:t>
    </dgm:pt>
    <dgm:pt modelId="{E74F8671-A3AF-4AD1-A0B9-80E0739A31A9}" type="sibTrans" cxnId="{A70369D7-2AD0-4895-ACDD-79D7469474C7}">
      <dgm:prSet/>
      <dgm:spPr/>
      <dgm:t>
        <a:bodyPr/>
        <a:lstStyle/>
        <a:p>
          <a:endParaRPr lang="th-TH"/>
        </a:p>
      </dgm:t>
    </dgm:pt>
    <dgm:pt modelId="{D68E01F5-1475-4E80-BD3E-6C05467C7C1F}">
      <dgm:prSet phldrT="[ข้อความ]"/>
      <dgm:spPr/>
      <dgm:t>
        <a:bodyPr/>
        <a:lstStyle/>
        <a:p>
          <a:r>
            <a:rPr lang="th-TH" b="1" dirty="0"/>
            <a:t>งบแสดงการเปลี่ยนแปลงสินทรัพย์สุทธิ</a:t>
          </a:r>
        </a:p>
      </dgm:t>
    </dgm:pt>
    <dgm:pt modelId="{05752B93-1EDE-4A6C-B81D-A90C12D6FDE6}" type="parTrans" cxnId="{E3EF2D87-2554-495B-A572-82A4ADE959E8}">
      <dgm:prSet/>
      <dgm:spPr/>
      <dgm:t>
        <a:bodyPr/>
        <a:lstStyle/>
        <a:p>
          <a:endParaRPr lang="th-TH"/>
        </a:p>
      </dgm:t>
    </dgm:pt>
    <dgm:pt modelId="{EE18ED49-E414-4E08-ADE0-107038479ED9}" type="sibTrans" cxnId="{E3EF2D87-2554-495B-A572-82A4ADE959E8}">
      <dgm:prSet/>
      <dgm:spPr/>
      <dgm:t>
        <a:bodyPr/>
        <a:lstStyle/>
        <a:p>
          <a:endParaRPr lang="th-TH"/>
        </a:p>
      </dgm:t>
    </dgm:pt>
    <dgm:pt modelId="{4D51A0E7-4E65-442F-A256-4B09B4463405}">
      <dgm:prSet phldrT="[ข้อความ]"/>
      <dgm:spPr/>
      <dgm:t>
        <a:bodyPr/>
        <a:lstStyle/>
        <a:p>
          <a:r>
            <a:rPr lang="th-TH" b="1" dirty="0"/>
            <a:t>งบกระแสเงินสด</a:t>
          </a:r>
        </a:p>
      </dgm:t>
    </dgm:pt>
    <dgm:pt modelId="{BA5DFDA9-9575-4F74-B57E-61CAA166BD0D}" type="parTrans" cxnId="{83DDC69B-C7BC-4990-A7D0-3F9424BD85B8}">
      <dgm:prSet/>
      <dgm:spPr/>
      <dgm:t>
        <a:bodyPr/>
        <a:lstStyle/>
        <a:p>
          <a:endParaRPr lang="th-TH"/>
        </a:p>
      </dgm:t>
    </dgm:pt>
    <dgm:pt modelId="{D17C0F08-1641-480A-82EA-04F81A0A269B}" type="sibTrans" cxnId="{83DDC69B-C7BC-4990-A7D0-3F9424BD85B8}">
      <dgm:prSet/>
      <dgm:spPr/>
      <dgm:t>
        <a:bodyPr/>
        <a:lstStyle/>
        <a:p>
          <a:endParaRPr lang="th-TH"/>
        </a:p>
      </dgm:t>
    </dgm:pt>
    <dgm:pt modelId="{AE294A63-7F9C-4A2E-A473-021A03815383}">
      <dgm:prSet phldrT="[ข้อความ]"/>
      <dgm:spPr/>
      <dgm:t>
        <a:bodyPr/>
        <a:lstStyle/>
        <a:p>
          <a:r>
            <a:rPr lang="th-TH" b="1" dirty="0"/>
            <a:t>รายงานการรับจ่ายเงินประจำปีงบประมาณ</a:t>
          </a:r>
        </a:p>
      </dgm:t>
    </dgm:pt>
    <dgm:pt modelId="{C307E33F-F15B-49FB-8ED2-389B97F7A0D6}" type="parTrans" cxnId="{226BF3C3-A8FD-4466-84D7-DAFC218D7716}">
      <dgm:prSet/>
      <dgm:spPr/>
      <dgm:t>
        <a:bodyPr/>
        <a:lstStyle/>
        <a:p>
          <a:endParaRPr lang="th-TH"/>
        </a:p>
      </dgm:t>
    </dgm:pt>
    <dgm:pt modelId="{A890B1DA-AF0D-4EDF-BCC6-99DAED71A841}" type="sibTrans" cxnId="{226BF3C3-A8FD-4466-84D7-DAFC218D7716}">
      <dgm:prSet/>
      <dgm:spPr/>
      <dgm:t>
        <a:bodyPr/>
        <a:lstStyle/>
        <a:p>
          <a:endParaRPr lang="th-TH"/>
        </a:p>
      </dgm:t>
    </dgm:pt>
    <dgm:pt modelId="{DB3F537F-A286-4DDF-91F5-B61022EF3107}" type="pres">
      <dgm:prSet presAssocID="{3950489F-69E7-4C29-8CC9-E5FA841769BB}" presName="Name0" presStyleCnt="0">
        <dgm:presLayoutVars>
          <dgm:dir/>
          <dgm:animLvl val="lvl"/>
          <dgm:resizeHandles val="exact"/>
        </dgm:presLayoutVars>
      </dgm:prSet>
      <dgm:spPr/>
    </dgm:pt>
    <dgm:pt modelId="{9C27369B-E2BF-41F4-B76C-FA6BE239F958}" type="pres">
      <dgm:prSet presAssocID="{C6E97CF9-AC80-4A42-9DE0-49C63CCF26DC}" presName="composite" presStyleCnt="0"/>
      <dgm:spPr/>
    </dgm:pt>
    <dgm:pt modelId="{7D746961-F7EB-4DF9-9BC3-4431714B4B9D}" type="pres">
      <dgm:prSet presAssocID="{C6E97CF9-AC80-4A42-9DE0-49C63CCF26D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EA22DEF-FAF5-4A8F-874A-82A4F050C6EE}" type="pres">
      <dgm:prSet presAssocID="{C6E97CF9-AC80-4A42-9DE0-49C63CCF26DC}" presName="desTx" presStyleLbl="alignAccFollowNode1" presStyleIdx="0" presStyleCnt="3">
        <dgm:presLayoutVars>
          <dgm:bulletEnabled val="1"/>
        </dgm:presLayoutVars>
      </dgm:prSet>
      <dgm:spPr/>
    </dgm:pt>
    <dgm:pt modelId="{8BBB08E4-40B5-47A6-8B0E-5B5BB37710DE}" type="pres">
      <dgm:prSet presAssocID="{F9E11F2A-4562-4BAA-8F08-19A79B83B05D}" presName="space" presStyleCnt="0"/>
      <dgm:spPr/>
    </dgm:pt>
    <dgm:pt modelId="{01AD3A35-12CE-4DBF-B263-34DB6F7EDCEB}" type="pres">
      <dgm:prSet presAssocID="{1E0D3BCA-5B94-48C6-8AF5-95B90F6C6100}" presName="composite" presStyleCnt="0"/>
      <dgm:spPr/>
    </dgm:pt>
    <dgm:pt modelId="{DBD24B8E-CC0A-4F08-9221-F64AFC00BF4E}" type="pres">
      <dgm:prSet presAssocID="{1E0D3BCA-5B94-48C6-8AF5-95B90F6C610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8532FDD-1CAC-43C5-9817-46969E7DAEE0}" type="pres">
      <dgm:prSet presAssocID="{1E0D3BCA-5B94-48C6-8AF5-95B90F6C6100}" presName="desTx" presStyleLbl="alignAccFollowNode1" presStyleIdx="1" presStyleCnt="3">
        <dgm:presLayoutVars>
          <dgm:bulletEnabled val="1"/>
        </dgm:presLayoutVars>
      </dgm:prSet>
      <dgm:spPr/>
    </dgm:pt>
    <dgm:pt modelId="{8F9D8CEE-9897-4FE7-A4C2-9B95B32C3A1D}" type="pres">
      <dgm:prSet presAssocID="{77A46AC5-AB11-4F50-A734-B31E167267B8}" presName="space" presStyleCnt="0"/>
      <dgm:spPr/>
    </dgm:pt>
    <dgm:pt modelId="{109A0FD1-EBB4-4F02-8461-CEDC2338FA63}" type="pres">
      <dgm:prSet presAssocID="{507B8312-39EA-464A-AFDA-6EB0EA62B934}" presName="composite" presStyleCnt="0"/>
      <dgm:spPr/>
    </dgm:pt>
    <dgm:pt modelId="{1EC97625-9CB4-4D7F-BF54-57FC35C17FE9}" type="pres">
      <dgm:prSet presAssocID="{507B8312-39EA-464A-AFDA-6EB0EA62B93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4DA4533-754E-4B61-9BE9-1A969EAF4F67}" type="pres">
      <dgm:prSet presAssocID="{507B8312-39EA-464A-AFDA-6EB0EA62B93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0AA5600-5CA0-4B9E-BA46-4B8B8811D884}" srcId="{3950489F-69E7-4C29-8CC9-E5FA841769BB}" destId="{507B8312-39EA-464A-AFDA-6EB0EA62B934}" srcOrd="2" destOrd="0" parTransId="{C39713D0-D06E-452C-9050-06BD77A34CAF}" sibTransId="{2AC49B57-4CAF-401E-98E8-B6C8AB8195D5}"/>
    <dgm:cxn modelId="{DA8C0107-1E48-4780-95BA-6C8805FC7859}" type="presOf" srcId="{F4E5D00B-EEB4-4ACA-8AB9-22E1520EEB47}" destId="{84DA4533-754E-4B61-9BE9-1A969EAF4F67}" srcOrd="0" destOrd="0" presId="urn:microsoft.com/office/officeart/2005/8/layout/hList1"/>
    <dgm:cxn modelId="{C67EC50D-50DB-4E4A-A9A5-5976ED3164A8}" srcId="{1E0D3BCA-5B94-48C6-8AF5-95B90F6C6100}" destId="{41D0F9C2-925E-4BAC-8DEC-D6A01F72330E}" srcOrd="0" destOrd="0" parTransId="{E6BA68D8-20EB-4F01-9F46-F84D83696030}" sibTransId="{BC3E2C04-010A-44FF-8907-E3EA6D5B0F8F}"/>
    <dgm:cxn modelId="{F63ED416-20A6-4FE2-8460-6B2476428234}" type="presOf" srcId="{4D51A0E7-4E65-442F-A256-4B09B4463405}" destId="{84DA4533-754E-4B61-9BE9-1A969EAF4F67}" srcOrd="0" destOrd="3" presId="urn:microsoft.com/office/officeart/2005/8/layout/hList1"/>
    <dgm:cxn modelId="{FCF37F1E-B3E5-422F-B4FB-0CE31362DA86}" type="presOf" srcId="{FA611D7C-3D9C-4F51-9AE3-DA20B183547D}" destId="{28532FDD-1CAC-43C5-9817-46969E7DAEE0}" srcOrd="0" destOrd="1" presId="urn:microsoft.com/office/officeart/2005/8/layout/hList1"/>
    <dgm:cxn modelId="{CCBFEB27-FB0C-4CA9-83C9-1CCD379AF5E2}" type="presOf" srcId="{A55CB4BE-DF90-4080-87E1-87CA5D134B8B}" destId="{CEA22DEF-FAF5-4A8F-874A-82A4F050C6EE}" srcOrd="0" destOrd="0" presId="urn:microsoft.com/office/officeart/2005/8/layout/hList1"/>
    <dgm:cxn modelId="{5F6F0237-7298-4492-A3F6-C8F8C153C779}" type="presOf" srcId="{507B8312-39EA-464A-AFDA-6EB0EA62B934}" destId="{1EC97625-9CB4-4D7F-BF54-57FC35C17FE9}" srcOrd="0" destOrd="0" presId="urn:microsoft.com/office/officeart/2005/8/layout/hList1"/>
    <dgm:cxn modelId="{B32FBA40-2695-4024-99BA-11A013849E0A}" srcId="{1E0D3BCA-5B94-48C6-8AF5-95B90F6C6100}" destId="{FA611D7C-3D9C-4F51-9AE3-DA20B183547D}" srcOrd="1" destOrd="0" parTransId="{AEC278AC-E55F-4411-B463-DBA14E77C67B}" sibTransId="{B0975D36-795A-479C-B038-218CFE3F8EAA}"/>
    <dgm:cxn modelId="{FDF0165D-975B-457D-AEAC-4F3C1001B658}" type="presOf" srcId="{AE294A63-7F9C-4A2E-A473-021A03815383}" destId="{84DA4533-754E-4B61-9BE9-1A969EAF4F67}" srcOrd="0" destOrd="4" presId="urn:microsoft.com/office/officeart/2005/8/layout/hList1"/>
    <dgm:cxn modelId="{407D4F47-2FE6-4C6C-8E65-4175DFF67880}" srcId="{3950489F-69E7-4C29-8CC9-E5FA841769BB}" destId="{C6E97CF9-AC80-4A42-9DE0-49C63CCF26DC}" srcOrd="0" destOrd="0" parTransId="{5697AD8D-B41F-4CEE-B3BA-F79C8DAB8F2E}" sibTransId="{F9E11F2A-4562-4BAA-8F08-19A79B83B05D}"/>
    <dgm:cxn modelId="{9C058448-2DDB-4FFB-9FFF-D040D49BD7E0}" srcId="{C6E97CF9-AC80-4A42-9DE0-49C63CCF26DC}" destId="{A55CB4BE-DF90-4080-87E1-87CA5D134B8B}" srcOrd="0" destOrd="0" parTransId="{A0BDB5FA-C22A-419D-A6A3-D519FD9614DD}" sibTransId="{D9E8DB28-2CFA-4857-98C5-060EB36B3106}"/>
    <dgm:cxn modelId="{E3EF2D87-2554-495B-A572-82A4ADE959E8}" srcId="{507B8312-39EA-464A-AFDA-6EB0EA62B934}" destId="{D68E01F5-1475-4E80-BD3E-6C05467C7C1F}" srcOrd="2" destOrd="0" parTransId="{05752B93-1EDE-4A6C-B81D-A90C12D6FDE6}" sibTransId="{EE18ED49-E414-4E08-ADE0-107038479ED9}"/>
    <dgm:cxn modelId="{83DDC69B-C7BC-4990-A7D0-3F9424BD85B8}" srcId="{507B8312-39EA-464A-AFDA-6EB0EA62B934}" destId="{4D51A0E7-4E65-442F-A256-4B09B4463405}" srcOrd="3" destOrd="0" parTransId="{BA5DFDA9-9575-4F74-B57E-61CAA166BD0D}" sibTransId="{D17C0F08-1641-480A-82EA-04F81A0A269B}"/>
    <dgm:cxn modelId="{69440CA1-6620-464A-874A-39D77E85082D}" type="presOf" srcId="{D68E01F5-1475-4E80-BD3E-6C05467C7C1F}" destId="{84DA4533-754E-4B61-9BE9-1A969EAF4F67}" srcOrd="0" destOrd="2" presId="urn:microsoft.com/office/officeart/2005/8/layout/hList1"/>
    <dgm:cxn modelId="{3855A8A4-D929-4CA2-ACE9-0A3D6378BC4C}" type="presOf" srcId="{C6E97CF9-AC80-4A42-9DE0-49C63CCF26DC}" destId="{7D746961-F7EB-4DF9-9BC3-4431714B4B9D}" srcOrd="0" destOrd="0" presId="urn:microsoft.com/office/officeart/2005/8/layout/hList1"/>
    <dgm:cxn modelId="{8E457CB5-503D-4BE2-91C6-8F9BBA23E322}" type="presOf" srcId="{526ECD98-7C7A-4669-9847-0C9F7ABAFCFE}" destId="{84DA4533-754E-4B61-9BE9-1A969EAF4F67}" srcOrd="0" destOrd="1" presId="urn:microsoft.com/office/officeart/2005/8/layout/hList1"/>
    <dgm:cxn modelId="{B63C71B6-4F83-483F-A06E-9FA007D6780D}" type="presOf" srcId="{1E0D3BCA-5B94-48C6-8AF5-95B90F6C6100}" destId="{DBD24B8E-CC0A-4F08-9221-F64AFC00BF4E}" srcOrd="0" destOrd="0" presId="urn:microsoft.com/office/officeart/2005/8/layout/hList1"/>
    <dgm:cxn modelId="{226BF3C3-A8FD-4466-84D7-DAFC218D7716}" srcId="{507B8312-39EA-464A-AFDA-6EB0EA62B934}" destId="{AE294A63-7F9C-4A2E-A473-021A03815383}" srcOrd="4" destOrd="0" parTransId="{C307E33F-F15B-49FB-8ED2-389B97F7A0D6}" sibTransId="{A890B1DA-AF0D-4EDF-BCC6-99DAED71A841}"/>
    <dgm:cxn modelId="{0AD10EC5-4DEF-407C-852C-3EDDC988EEEA}" type="presOf" srcId="{3950489F-69E7-4C29-8CC9-E5FA841769BB}" destId="{DB3F537F-A286-4DDF-91F5-B61022EF3107}" srcOrd="0" destOrd="0" presId="urn:microsoft.com/office/officeart/2005/8/layout/hList1"/>
    <dgm:cxn modelId="{F5F178C5-B1FF-4734-BE56-5DBF88CEF6A8}" srcId="{1E0D3BCA-5B94-48C6-8AF5-95B90F6C6100}" destId="{989B0AE2-D15A-48DB-BEE0-3FC717BAC141}" srcOrd="2" destOrd="0" parTransId="{3D93E454-9C9E-4CFD-A376-B598917EDDD8}" sibTransId="{F39BD04F-FD6E-4005-9266-755A2137E3A1}"/>
    <dgm:cxn modelId="{450871D3-410A-468B-8616-CF1F215ADA04}" type="presOf" srcId="{41D0F9C2-925E-4BAC-8DEC-D6A01F72330E}" destId="{28532FDD-1CAC-43C5-9817-46969E7DAEE0}" srcOrd="0" destOrd="0" presId="urn:microsoft.com/office/officeart/2005/8/layout/hList1"/>
    <dgm:cxn modelId="{A70369D7-2AD0-4895-ACDD-79D7469474C7}" srcId="{507B8312-39EA-464A-AFDA-6EB0EA62B934}" destId="{526ECD98-7C7A-4669-9847-0C9F7ABAFCFE}" srcOrd="1" destOrd="0" parTransId="{B4A3F953-54D8-458C-A162-ED83A153D23B}" sibTransId="{E74F8671-A3AF-4AD1-A0B9-80E0739A31A9}"/>
    <dgm:cxn modelId="{276F2FD9-E724-4E6C-9575-58F7D4C269B6}" type="presOf" srcId="{989B0AE2-D15A-48DB-BEE0-3FC717BAC141}" destId="{28532FDD-1CAC-43C5-9817-46969E7DAEE0}" srcOrd="0" destOrd="2" presId="urn:microsoft.com/office/officeart/2005/8/layout/hList1"/>
    <dgm:cxn modelId="{868E05DB-969E-4E47-8FCE-488348DB4448}" srcId="{507B8312-39EA-464A-AFDA-6EB0EA62B934}" destId="{F4E5D00B-EEB4-4ACA-8AB9-22E1520EEB47}" srcOrd="0" destOrd="0" parTransId="{CB3E4404-9A91-412F-B525-FBC886FC1EFC}" sibTransId="{94335F6D-90D0-4D1E-9528-6D45F78D4B97}"/>
    <dgm:cxn modelId="{88C94FDF-64C7-4256-877F-2CEC7F5E1C3C}" srcId="{3950489F-69E7-4C29-8CC9-E5FA841769BB}" destId="{1E0D3BCA-5B94-48C6-8AF5-95B90F6C6100}" srcOrd="1" destOrd="0" parTransId="{AF3C1519-CDEC-417C-B648-9A2CFBB22399}" sibTransId="{77A46AC5-AB11-4F50-A734-B31E167267B8}"/>
    <dgm:cxn modelId="{F11178B3-D9D4-4469-A482-874BFE1A1774}" type="presParOf" srcId="{DB3F537F-A286-4DDF-91F5-B61022EF3107}" destId="{9C27369B-E2BF-41F4-B76C-FA6BE239F958}" srcOrd="0" destOrd="0" presId="urn:microsoft.com/office/officeart/2005/8/layout/hList1"/>
    <dgm:cxn modelId="{00CB7320-9C59-4417-AAA3-E0EEEE5FBFD8}" type="presParOf" srcId="{9C27369B-E2BF-41F4-B76C-FA6BE239F958}" destId="{7D746961-F7EB-4DF9-9BC3-4431714B4B9D}" srcOrd="0" destOrd="0" presId="urn:microsoft.com/office/officeart/2005/8/layout/hList1"/>
    <dgm:cxn modelId="{CC357883-CD14-4C6B-9319-BFE5E938CBED}" type="presParOf" srcId="{9C27369B-E2BF-41F4-B76C-FA6BE239F958}" destId="{CEA22DEF-FAF5-4A8F-874A-82A4F050C6EE}" srcOrd="1" destOrd="0" presId="urn:microsoft.com/office/officeart/2005/8/layout/hList1"/>
    <dgm:cxn modelId="{C441EE26-43EA-4BF7-A828-292C6C0918AB}" type="presParOf" srcId="{DB3F537F-A286-4DDF-91F5-B61022EF3107}" destId="{8BBB08E4-40B5-47A6-8B0E-5B5BB37710DE}" srcOrd="1" destOrd="0" presId="urn:microsoft.com/office/officeart/2005/8/layout/hList1"/>
    <dgm:cxn modelId="{76BEC6BA-4366-4B54-A834-353C8357126B}" type="presParOf" srcId="{DB3F537F-A286-4DDF-91F5-B61022EF3107}" destId="{01AD3A35-12CE-4DBF-B263-34DB6F7EDCEB}" srcOrd="2" destOrd="0" presId="urn:microsoft.com/office/officeart/2005/8/layout/hList1"/>
    <dgm:cxn modelId="{3B97A30E-AF62-436B-A03A-04493F39506F}" type="presParOf" srcId="{01AD3A35-12CE-4DBF-B263-34DB6F7EDCEB}" destId="{DBD24B8E-CC0A-4F08-9221-F64AFC00BF4E}" srcOrd="0" destOrd="0" presId="urn:microsoft.com/office/officeart/2005/8/layout/hList1"/>
    <dgm:cxn modelId="{92584EA0-2B38-446C-AD27-5555AC1CC357}" type="presParOf" srcId="{01AD3A35-12CE-4DBF-B263-34DB6F7EDCEB}" destId="{28532FDD-1CAC-43C5-9817-46969E7DAEE0}" srcOrd="1" destOrd="0" presId="urn:microsoft.com/office/officeart/2005/8/layout/hList1"/>
    <dgm:cxn modelId="{3B495753-76C8-4F67-B2F5-3CCC2078FABF}" type="presParOf" srcId="{DB3F537F-A286-4DDF-91F5-B61022EF3107}" destId="{8F9D8CEE-9897-4FE7-A4C2-9B95B32C3A1D}" srcOrd="3" destOrd="0" presId="urn:microsoft.com/office/officeart/2005/8/layout/hList1"/>
    <dgm:cxn modelId="{5537A700-1AF1-481E-B108-18ECF2BB484F}" type="presParOf" srcId="{DB3F537F-A286-4DDF-91F5-B61022EF3107}" destId="{109A0FD1-EBB4-4F02-8461-CEDC2338FA63}" srcOrd="4" destOrd="0" presId="urn:microsoft.com/office/officeart/2005/8/layout/hList1"/>
    <dgm:cxn modelId="{49421441-1B94-4B76-9D48-46CF39AD0081}" type="presParOf" srcId="{109A0FD1-EBB4-4F02-8461-CEDC2338FA63}" destId="{1EC97625-9CB4-4D7F-BF54-57FC35C17FE9}" srcOrd="0" destOrd="0" presId="urn:microsoft.com/office/officeart/2005/8/layout/hList1"/>
    <dgm:cxn modelId="{14A53173-7823-4195-8B5B-B53D5C5F2779}" type="presParOf" srcId="{109A0FD1-EBB4-4F02-8461-CEDC2338FA63}" destId="{84DA4533-754E-4B61-9BE9-1A969EAF4F6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8B59235-1F99-4794-BCAB-5B347CFC937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5A1349E-BA1B-44DC-A078-D5A54EE03025}">
      <dgm:prSet phldrT="[ข้อความ]" custT="1"/>
      <dgm:spPr/>
      <dgm:t>
        <a:bodyPr/>
        <a:lstStyle/>
        <a:p>
          <a:r>
            <a:rPr lang="th-TH" sz="2400" b="1" dirty="0">
              <a:solidFill>
                <a:srgbClr val="FFFF00"/>
              </a:solidFill>
            </a:rPr>
            <a:t>รายงานการเงินรวมภาครัฐ</a:t>
          </a:r>
        </a:p>
      </dgm:t>
    </dgm:pt>
    <dgm:pt modelId="{71E8E8EE-9A5C-456B-AE2D-BE7F9E3503FE}" type="parTrans" cxnId="{73C511F5-1736-489B-9425-3931D7A1723D}">
      <dgm:prSet/>
      <dgm:spPr/>
      <dgm:t>
        <a:bodyPr/>
        <a:lstStyle/>
        <a:p>
          <a:endParaRPr lang="th-TH" sz="2400" b="1"/>
        </a:p>
      </dgm:t>
    </dgm:pt>
    <dgm:pt modelId="{FA69694E-172E-4A63-A4C4-E76094366D02}" type="sibTrans" cxnId="{73C511F5-1736-489B-9425-3931D7A1723D}">
      <dgm:prSet/>
      <dgm:spPr/>
      <dgm:t>
        <a:bodyPr/>
        <a:lstStyle/>
        <a:p>
          <a:endParaRPr lang="th-TH" sz="2400" b="1"/>
        </a:p>
      </dgm:t>
    </dgm:pt>
    <dgm:pt modelId="{F4EF9FB9-2257-469D-95D3-5DE6583DB7E0}">
      <dgm:prSet phldrT="[ข้อความ]" custT="1"/>
      <dgm:spPr/>
      <dgm:t>
        <a:bodyPr/>
        <a:lstStyle/>
        <a:p>
          <a:pPr algn="l"/>
          <a:r>
            <a:rPr lang="th-TH" sz="2400" b="1" dirty="0">
              <a:solidFill>
                <a:srgbClr val="FFFF00"/>
              </a:solidFill>
            </a:rPr>
            <a:t>รายงานการเงินรวมของรัฐบาลและหน่วยงานของรัฐ </a:t>
          </a:r>
        </a:p>
        <a:p>
          <a:pPr algn="l"/>
          <a:r>
            <a:rPr lang="th-TH" sz="2000" b="1" dirty="0"/>
            <a:t>- รายงานการเงินแผ่นดินประจำปีงบประมาณ</a:t>
          </a:r>
        </a:p>
        <a:p>
          <a:pPr algn="l"/>
          <a:r>
            <a:rPr lang="th-TH" sz="2000" b="1" dirty="0"/>
            <a:t>- รายงานการเงินของหน่วยงานของรัฐ</a:t>
          </a:r>
        </a:p>
        <a:p>
          <a:pPr algn="l"/>
          <a:r>
            <a:rPr lang="th-TH" sz="2000" b="1" dirty="0"/>
            <a:t>(ยกเว้นรายงานการเงินของรัฐวิสาหกิจและ อปท.)</a:t>
          </a:r>
        </a:p>
      </dgm:t>
    </dgm:pt>
    <dgm:pt modelId="{BE3803EF-E470-4088-94E5-B6AC2E684264}" type="parTrans" cxnId="{263520A6-2EB7-42C7-B796-A2986FE8B6F9}">
      <dgm:prSet/>
      <dgm:spPr/>
      <dgm:t>
        <a:bodyPr/>
        <a:lstStyle/>
        <a:p>
          <a:endParaRPr lang="th-TH" sz="2400" b="1"/>
        </a:p>
      </dgm:t>
    </dgm:pt>
    <dgm:pt modelId="{80F20ECE-8295-43FD-B1C7-5EB6EDCCE423}" type="sibTrans" cxnId="{263520A6-2EB7-42C7-B796-A2986FE8B6F9}">
      <dgm:prSet/>
      <dgm:spPr/>
      <dgm:t>
        <a:bodyPr/>
        <a:lstStyle/>
        <a:p>
          <a:endParaRPr lang="th-TH" sz="2400" b="1"/>
        </a:p>
      </dgm:t>
    </dgm:pt>
    <dgm:pt modelId="{275CD2CA-3484-4B78-922B-80E732EC3085}">
      <dgm:prSet phldrT="[ข้อความ]" custT="1"/>
      <dgm:spPr/>
      <dgm:t>
        <a:bodyPr/>
        <a:lstStyle/>
        <a:p>
          <a:r>
            <a:rPr lang="th-TH" sz="2400" b="1" dirty="0">
              <a:solidFill>
                <a:srgbClr val="FFFF00"/>
              </a:solidFill>
            </a:rPr>
            <a:t>รายงานการเงินรวมของรัฐวิสาหกิจ</a:t>
          </a:r>
        </a:p>
      </dgm:t>
    </dgm:pt>
    <dgm:pt modelId="{42EEC7F4-0960-4046-A840-1979275461DD}" type="parTrans" cxnId="{283CE6D4-A9F2-4EFD-9431-D205E1267898}">
      <dgm:prSet/>
      <dgm:spPr/>
      <dgm:t>
        <a:bodyPr/>
        <a:lstStyle/>
        <a:p>
          <a:endParaRPr lang="th-TH" sz="2400" b="1"/>
        </a:p>
      </dgm:t>
    </dgm:pt>
    <dgm:pt modelId="{059C5F42-304F-4F00-8A86-3A4D53199F02}" type="sibTrans" cxnId="{283CE6D4-A9F2-4EFD-9431-D205E1267898}">
      <dgm:prSet/>
      <dgm:spPr/>
      <dgm:t>
        <a:bodyPr/>
        <a:lstStyle/>
        <a:p>
          <a:endParaRPr lang="th-TH" sz="2400" b="1"/>
        </a:p>
      </dgm:t>
    </dgm:pt>
    <dgm:pt modelId="{924A13A2-A97D-4D58-8394-0432AA9037D1}">
      <dgm:prSet phldrT="[ข้อความ]" custT="1"/>
      <dgm:spPr/>
      <dgm:t>
        <a:bodyPr/>
        <a:lstStyle/>
        <a:p>
          <a:r>
            <a:rPr lang="th-TH" sz="2400" b="1" dirty="0">
              <a:solidFill>
                <a:srgbClr val="FFFF00"/>
              </a:solidFill>
            </a:rPr>
            <a:t>รายงานการเงินรวมของ อปท.</a:t>
          </a:r>
        </a:p>
      </dgm:t>
    </dgm:pt>
    <dgm:pt modelId="{043B86CD-805C-4D60-A1C7-1B31833E11EE}" type="parTrans" cxnId="{40539846-7AE2-43F0-B538-9E1039958894}">
      <dgm:prSet/>
      <dgm:spPr/>
      <dgm:t>
        <a:bodyPr/>
        <a:lstStyle/>
        <a:p>
          <a:endParaRPr lang="th-TH" sz="2400" b="1"/>
        </a:p>
      </dgm:t>
    </dgm:pt>
    <dgm:pt modelId="{93DB1F64-01C5-4FDA-AA5D-2239BC05ABD6}" type="sibTrans" cxnId="{40539846-7AE2-43F0-B538-9E1039958894}">
      <dgm:prSet/>
      <dgm:spPr/>
      <dgm:t>
        <a:bodyPr/>
        <a:lstStyle/>
        <a:p>
          <a:endParaRPr lang="th-TH" sz="2400" b="1"/>
        </a:p>
      </dgm:t>
    </dgm:pt>
    <dgm:pt modelId="{4FBFF4EB-3F4F-4653-99AE-8F50E0D244AD}" type="pres">
      <dgm:prSet presAssocID="{18B59235-1F99-4794-BCAB-5B347CFC93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BE7A7D-8611-4494-AB17-D9789621253C}" type="pres">
      <dgm:prSet presAssocID="{85A1349E-BA1B-44DC-A078-D5A54EE03025}" presName="hierRoot1" presStyleCnt="0">
        <dgm:presLayoutVars>
          <dgm:hierBranch val="init"/>
        </dgm:presLayoutVars>
      </dgm:prSet>
      <dgm:spPr/>
    </dgm:pt>
    <dgm:pt modelId="{B3A2E715-C6FB-4771-B55A-82BB17340738}" type="pres">
      <dgm:prSet presAssocID="{85A1349E-BA1B-44DC-A078-D5A54EE03025}" presName="rootComposite1" presStyleCnt="0"/>
      <dgm:spPr/>
    </dgm:pt>
    <dgm:pt modelId="{9FBE2AB2-DAE6-4513-9351-B9FB97B595C0}" type="pres">
      <dgm:prSet presAssocID="{85A1349E-BA1B-44DC-A078-D5A54EE03025}" presName="rootText1" presStyleLbl="node0" presStyleIdx="0" presStyleCnt="1">
        <dgm:presLayoutVars>
          <dgm:chPref val="3"/>
        </dgm:presLayoutVars>
      </dgm:prSet>
      <dgm:spPr/>
    </dgm:pt>
    <dgm:pt modelId="{399921A1-96EC-42C4-A94F-33D25B42955B}" type="pres">
      <dgm:prSet presAssocID="{85A1349E-BA1B-44DC-A078-D5A54EE03025}" presName="rootConnector1" presStyleLbl="node1" presStyleIdx="0" presStyleCnt="0"/>
      <dgm:spPr/>
    </dgm:pt>
    <dgm:pt modelId="{89768502-C790-4AE8-B945-D7F45EA5682E}" type="pres">
      <dgm:prSet presAssocID="{85A1349E-BA1B-44DC-A078-D5A54EE03025}" presName="hierChild2" presStyleCnt="0"/>
      <dgm:spPr/>
    </dgm:pt>
    <dgm:pt modelId="{66C4EEEA-7FBB-4D1D-B6FB-450CAC75D4D3}" type="pres">
      <dgm:prSet presAssocID="{BE3803EF-E470-4088-94E5-B6AC2E684264}" presName="Name64" presStyleLbl="parChTrans1D2" presStyleIdx="0" presStyleCnt="3"/>
      <dgm:spPr/>
    </dgm:pt>
    <dgm:pt modelId="{3B6EBDE1-9BC9-4F85-AEA1-C898C7CEE811}" type="pres">
      <dgm:prSet presAssocID="{F4EF9FB9-2257-469D-95D3-5DE6583DB7E0}" presName="hierRoot2" presStyleCnt="0">
        <dgm:presLayoutVars>
          <dgm:hierBranch val="init"/>
        </dgm:presLayoutVars>
      </dgm:prSet>
      <dgm:spPr/>
    </dgm:pt>
    <dgm:pt modelId="{781BBDC5-AE84-4C42-BBCD-500A15EA627C}" type="pres">
      <dgm:prSet presAssocID="{F4EF9FB9-2257-469D-95D3-5DE6583DB7E0}" presName="rootComposite" presStyleCnt="0"/>
      <dgm:spPr/>
    </dgm:pt>
    <dgm:pt modelId="{5FE54ED0-8BDF-45D0-9716-123563DAC986}" type="pres">
      <dgm:prSet presAssocID="{F4EF9FB9-2257-469D-95D3-5DE6583DB7E0}" presName="rootText" presStyleLbl="node2" presStyleIdx="0" presStyleCnt="3" custScaleX="209041" custScaleY="186802">
        <dgm:presLayoutVars>
          <dgm:chPref val="3"/>
        </dgm:presLayoutVars>
      </dgm:prSet>
      <dgm:spPr/>
    </dgm:pt>
    <dgm:pt modelId="{66BCB33D-371A-4D75-9295-C79A8A1024EB}" type="pres">
      <dgm:prSet presAssocID="{F4EF9FB9-2257-469D-95D3-5DE6583DB7E0}" presName="rootConnector" presStyleLbl="node2" presStyleIdx="0" presStyleCnt="3"/>
      <dgm:spPr/>
    </dgm:pt>
    <dgm:pt modelId="{508FC8EC-E86D-4C13-AABC-92D8D8796D6B}" type="pres">
      <dgm:prSet presAssocID="{F4EF9FB9-2257-469D-95D3-5DE6583DB7E0}" presName="hierChild4" presStyleCnt="0"/>
      <dgm:spPr/>
    </dgm:pt>
    <dgm:pt modelId="{9D0C3B79-8529-4925-A8E9-EEE663F90BE7}" type="pres">
      <dgm:prSet presAssocID="{F4EF9FB9-2257-469D-95D3-5DE6583DB7E0}" presName="hierChild5" presStyleCnt="0"/>
      <dgm:spPr/>
    </dgm:pt>
    <dgm:pt modelId="{173D27E8-2B4A-4738-908E-3B51D9BAB3E1}" type="pres">
      <dgm:prSet presAssocID="{42EEC7F4-0960-4046-A840-1979275461DD}" presName="Name64" presStyleLbl="parChTrans1D2" presStyleIdx="1" presStyleCnt="3"/>
      <dgm:spPr/>
    </dgm:pt>
    <dgm:pt modelId="{4CB923B4-C544-45AA-8D0B-38D6AB5BAB3E}" type="pres">
      <dgm:prSet presAssocID="{275CD2CA-3484-4B78-922B-80E732EC3085}" presName="hierRoot2" presStyleCnt="0">
        <dgm:presLayoutVars>
          <dgm:hierBranch val="init"/>
        </dgm:presLayoutVars>
      </dgm:prSet>
      <dgm:spPr/>
    </dgm:pt>
    <dgm:pt modelId="{0BD79F16-471E-4058-8945-9E8AB6803C48}" type="pres">
      <dgm:prSet presAssocID="{275CD2CA-3484-4B78-922B-80E732EC3085}" presName="rootComposite" presStyleCnt="0"/>
      <dgm:spPr/>
    </dgm:pt>
    <dgm:pt modelId="{0DCBD50C-95EC-43F0-8ED7-DCD90635530D}" type="pres">
      <dgm:prSet presAssocID="{275CD2CA-3484-4B78-922B-80E732EC3085}" presName="rootText" presStyleLbl="node2" presStyleIdx="1" presStyleCnt="3" custScaleX="209229" custScaleY="53367">
        <dgm:presLayoutVars>
          <dgm:chPref val="3"/>
        </dgm:presLayoutVars>
      </dgm:prSet>
      <dgm:spPr/>
    </dgm:pt>
    <dgm:pt modelId="{91D611B9-8EB5-4FE7-9D22-04B9A47AB269}" type="pres">
      <dgm:prSet presAssocID="{275CD2CA-3484-4B78-922B-80E732EC3085}" presName="rootConnector" presStyleLbl="node2" presStyleIdx="1" presStyleCnt="3"/>
      <dgm:spPr/>
    </dgm:pt>
    <dgm:pt modelId="{C2791B21-A992-4FAE-ADE4-550EE77BF068}" type="pres">
      <dgm:prSet presAssocID="{275CD2CA-3484-4B78-922B-80E732EC3085}" presName="hierChild4" presStyleCnt="0"/>
      <dgm:spPr/>
    </dgm:pt>
    <dgm:pt modelId="{D30C6EF5-76AA-4DFF-9542-0A83128C4015}" type="pres">
      <dgm:prSet presAssocID="{275CD2CA-3484-4B78-922B-80E732EC3085}" presName="hierChild5" presStyleCnt="0"/>
      <dgm:spPr/>
    </dgm:pt>
    <dgm:pt modelId="{55E5976C-FE31-497A-B432-FAD86EADB399}" type="pres">
      <dgm:prSet presAssocID="{043B86CD-805C-4D60-A1C7-1B31833E11EE}" presName="Name64" presStyleLbl="parChTrans1D2" presStyleIdx="2" presStyleCnt="3"/>
      <dgm:spPr/>
    </dgm:pt>
    <dgm:pt modelId="{9F2CFBBB-B747-41F8-91A7-B9B9016F1673}" type="pres">
      <dgm:prSet presAssocID="{924A13A2-A97D-4D58-8394-0432AA9037D1}" presName="hierRoot2" presStyleCnt="0">
        <dgm:presLayoutVars>
          <dgm:hierBranch val="init"/>
        </dgm:presLayoutVars>
      </dgm:prSet>
      <dgm:spPr/>
    </dgm:pt>
    <dgm:pt modelId="{52DA522C-1AF4-4193-884A-6C3CDD6DF6C2}" type="pres">
      <dgm:prSet presAssocID="{924A13A2-A97D-4D58-8394-0432AA9037D1}" presName="rootComposite" presStyleCnt="0"/>
      <dgm:spPr/>
    </dgm:pt>
    <dgm:pt modelId="{3B8D7594-BF50-4C78-A182-1CDDE33698DA}" type="pres">
      <dgm:prSet presAssocID="{924A13A2-A97D-4D58-8394-0432AA9037D1}" presName="rootText" presStyleLbl="node2" presStyleIdx="2" presStyleCnt="3" custScaleX="209710" custScaleY="46924" custLinFactNeighborY="10391">
        <dgm:presLayoutVars>
          <dgm:chPref val="3"/>
        </dgm:presLayoutVars>
      </dgm:prSet>
      <dgm:spPr/>
    </dgm:pt>
    <dgm:pt modelId="{6E11DFB5-AE07-41B0-A635-219C046CFC94}" type="pres">
      <dgm:prSet presAssocID="{924A13A2-A97D-4D58-8394-0432AA9037D1}" presName="rootConnector" presStyleLbl="node2" presStyleIdx="2" presStyleCnt="3"/>
      <dgm:spPr/>
    </dgm:pt>
    <dgm:pt modelId="{706D4239-D9B1-4AEC-8935-51E5763E57DA}" type="pres">
      <dgm:prSet presAssocID="{924A13A2-A97D-4D58-8394-0432AA9037D1}" presName="hierChild4" presStyleCnt="0"/>
      <dgm:spPr/>
    </dgm:pt>
    <dgm:pt modelId="{3922C028-33C9-4C04-B01D-DB3627146FAE}" type="pres">
      <dgm:prSet presAssocID="{924A13A2-A97D-4D58-8394-0432AA9037D1}" presName="hierChild5" presStyleCnt="0"/>
      <dgm:spPr/>
    </dgm:pt>
    <dgm:pt modelId="{7B8A46B5-0BBA-4FFE-ADCE-0350DCC323ED}" type="pres">
      <dgm:prSet presAssocID="{85A1349E-BA1B-44DC-A078-D5A54EE03025}" presName="hierChild3" presStyleCnt="0"/>
      <dgm:spPr/>
    </dgm:pt>
  </dgm:ptLst>
  <dgm:cxnLst>
    <dgm:cxn modelId="{C2AC590E-384E-404A-9783-20E0E4BD68C0}" type="presOf" srcId="{18B59235-1F99-4794-BCAB-5B347CFC937C}" destId="{4FBFF4EB-3F4F-4653-99AE-8F50E0D244AD}" srcOrd="0" destOrd="0" presId="urn:microsoft.com/office/officeart/2009/3/layout/HorizontalOrganizationChart"/>
    <dgm:cxn modelId="{347C9840-89DC-431F-867D-9871AB5C33A4}" type="presOf" srcId="{043B86CD-805C-4D60-A1C7-1B31833E11EE}" destId="{55E5976C-FE31-497A-B432-FAD86EADB399}" srcOrd="0" destOrd="0" presId="urn:microsoft.com/office/officeart/2009/3/layout/HorizontalOrganizationChart"/>
    <dgm:cxn modelId="{DA37F263-C449-4D94-AF00-8BDEDA38D816}" type="presOf" srcId="{924A13A2-A97D-4D58-8394-0432AA9037D1}" destId="{3B8D7594-BF50-4C78-A182-1CDDE33698DA}" srcOrd="0" destOrd="0" presId="urn:microsoft.com/office/officeart/2009/3/layout/HorizontalOrganizationChart"/>
    <dgm:cxn modelId="{40539846-7AE2-43F0-B538-9E1039958894}" srcId="{85A1349E-BA1B-44DC-A078-D5A54EE03025}" destId="{924A13A2-A97D-4D58-8394-0432AA9037D1}" srcOrd="2" destOrd="0" parTransId="{043B86CD-805C-4D60-A1C7-1B31833E11EE}" sibTransId="{93DB1F64-01C5-4FDA-AA5D-2239BC05ABD6}"/>
    <dgm:cxn modelId="{6DE5A167-7DD4-4E53-9536-568EAB2FA23F}" type="presOf" srcId="{85A1349E-BA1B-44DC-A078-D5A54EE03025}" destId="{399921A1-96EC-42C4-A94F-33D25B42955B}" srcOrd="1" destOrd="0" presId="urn:microsoft.com/office/officeart/2009/3/layout/HorizontalOrganizationChart"/>
    <dgm:cxn modelId="{933E8658-C0AD-4244-8FF4-D1A26D0D9A45}" type="presOf" srcId="{275CD2CA-3484-4B78-922B-80E732EC3085}" destId="{91D611B9-8EB5-4FE7-9D22-04B9A47AB269}" srcOrd="1" destOrd="0" presId="urn:microsoft.com/office/officeart/2009/3/layout/HorizontalOrganizationChart"/>
    <dgm:cxn modelId="{1D49CA86-7D5F-4122-8218-1E4F7DB9BE25}" type="presOf" srcId="{42EEC7F4-0960-4046-A840-1979275461DD}" destId="{173D27E8-2B4A-4738-908E-3B51D9BAB3E1}" srcOrd="0" destOrd="0" presId="urn:microsoft.com/office/officeart/2009/3/layout/HorizontalOrganizationChart"/>
    <dgm:cxn modelId="{5BD4E486-E5B2-4AC1-B32A-D7E3183CB446}" type="presOf" srcId="{275CD2CA-3484-4B78-922B-80E732EC3085}" destId="{0DCBD50C-95EC-43F0-8ED7-DCD90635530D}" srcOrd="0" destOrd="0" presId="urn:microsoft.com/office/officeart/2009/3/layout/HorizontalOrganizationChart"/>
    <dgm:cxn modelId="{D7920B94-6E76-47D6-8697-9061238CEB67}" type="presOf" srcId="{85A1349E-BA1B-44DC-A078-D5A54EE03025}" destId="{9FBE2AB2-DAE6-4513-9351-B9FB97B595C0}" srcOrd="0" destOrd="0" presId="urn:microsoft.com/office/officeart/2009/3/layout/HorizontalOrganizationChart"/>
    <dgm:cxn modelId="{263520A6-2EB7-42C7-B796-A2986FE8B6F9}" srcId="{85A1349E-BA1B-44DC-A078-D5A54EE03025}" destId="{F4EF9FB9-2257-469D-95D3-5DE6583DB7E0}" srcOrd="0" destOrd="0" parTransId="{BE3803EF-E470-4088-94E5-B6AC2E684264}" sibTransId="{80F20ECE-8295-43FD-B1C7-5EB6EDCCE423}"/>
    <dgm:cxn modelId="{4E1C21A7-25DC-4150-9F06-993CF311EAED}" type="presOf" srcId="{F4EF9FB9-2257-469D-95D3-5DE6583DB7E0}" destId="{66BCB33D-371A-4D75-9295-C79A8A1024EB}" srcOrd="1" destOrd="0" presId="urn:microsoft.com/office/officeart/2009/3/layout/HorizontalOrganizationChart"/>
    <dgm:cxn modelId="{2F79ADC1-828E-4419-AD80-80BA80A2CC56}" type="presOf" srcId="{F4EF9FB9-2257-469D-95D3-5DE6583DB7E0}" destId="{5FE54ED0-8BDF-45D0-9716-123563DAC986}" srcOrd="0" destOrd="0" presId="urn:microsoft.com/office/officeart/2009/3/layout/HorizontalOrganizationChart"/>
    <dgm:cxn modelId="{B0A518C2-F6FB-4816-BCA0-C4344BAE3A8B}" type="presOf" srcId="{BE3803EF-E470-4088-94E5-B6AC2E684264}" destId="{66C4EEEA-7FBB-4D1D-B6FB-450CAC75D4D3}" srcOrd="0" destOrd="0" presId="urn:microsoft.com/office/officeart/2009/3/layout/HorizontalOrganizationChart"/>
    <dgm:cxn modelId="{79D33ED2-726D-4CA6-9AE3-009A6B8BADA0}" type="presOf" srcId="{924A13A2-A97D-4D58-8394-0432AA9037D1}" destId="{6E11DFB5-AE07-41B0-A635-219C046CFC94}" srcOrd="1" destOrd="0" presId="urn:microsoft.com/office/officeart/2009/3/layout/HorizontalOrganizationChart"/>
    <dgm:cxn modelId="{283CE6D4-A9F2-4EFD-9431-D205E1267898}" srcId="{85A1349E-BA1B-44DC-A078-D5A54EE03025}" destId="{275CD2CA-3484-4B78-922B-80E732EC3085}" srcOrd="1" destOrd="0" parTransId="{42EEC7F4-0960-4046-A840-1979275461DD}" sibTransId="{059C5F42-304F-4F00-8A86-3A4D53199F02}"/>
    <dgm:cxn modelId="{73C511F5-1736-489B-9425-3931D7A1723D}" srcId="{18B59235-1F99-4794-BCAB-5B347CFC937C}" destId="{85A1349E-BA1B-44DC-A078-D5A54EE03025}" srcOrd="0" destOrd="0" parTransId="{71E8E8EE-9A5C-456B-AE2D-BE7F9E3503FE}" sibTransId="{FA69694E-172E-4A63-A4C4-E76094366D02}"/>
    <dgm:cxn modelId="{49CEFCE8-EF6D-404F-8FD5-662D7496DC45}" type="presParOf" srcId="{4FBFF4EB-3F4F-4653-99AE-8F50E0D244AD}" destId="{52BE7A7D-8611-4494-AB17-D9789621253C}" srcOrd="0" destOrd="0" presId="urn:microsoft.com/office/officeart/2009/3/layout/HorizontalOrganizationChart"/>
    <dgm:cxn modelId="{83ABE903-E84B-4101-B727-F0550AB93F5F}" type="presParOf" srcId="{52BE7A7D-8611-4494-AB17-D9789621253C}" destId="{B3A2E715-C6FB-4771-B55A-82BB17340738}" srcOrd="0" destOrd="0" presId="urn:microsoft.com/office/officeart/2009/3/layout/HorizontalOrganizationChart"/>
    <dgm:cxn modelId="{8DBF547E-DAC2-441A-A111-0DFDDCA7BF49}" type="presParOf" srcId="{B3A2E715-C6FB-4771-B55A-82BB17340738}" destId="{9FBE2AB2-DAE6-4513-9351-B9FB97B595C0}" srcOrd="0" destOrd="0" presId="urn:microsoft.com/office/officeart/2009/3/layout/HorizontalOrganizationChart"/>
    <dgm:cxn modelId="{ABD99C65-C16C-40C7-9BEC-EB5A6C838CD4}" type="presParOf" srcId="{B3A2E715-C6FB-4771-B55A-82BB17340738}" destId="{399921A1-96EC-42C4-A94F-33D25B42955B}" srcOrd="1" destOrd="0" presId="urn:microsoft.com/office/officeart/2009/3/layout/HorizontalOrganizationChart"/>
    <dgm:cxn modelId="{6D528C63-C36F-4649-9CD2-C1D61917E7C3}" type="presParOf" srcId="{52BE7A7D-8611-4494-AB17-D9789621253C}" destId="{89768502-C790-4AE8-B945-D7F45EA5682E}" srcOrd="1" destOrd="0" presId="urn:microsoft.com/office/officeart/2009/3/layout/HorizontalOrganizationChart"/>
    <dgm:cxn modelId="{0CDB9789-35AF-47BA-B825-BCCFC3CD2172}" type="presParOf" srcId="{89768502-C790-4AE8-B945-D7F45EA5682E}" destId="{66C4EEEA-7FBB-4D1D-B6FB-450CAC75D4D3}" srcOrd="0" destOrd="0" presId="urn:microsoft.com/office/officeart/2009/3/layout/HorizontalOrganizationChart"/>
    <dgm:cxn modelId="{3FFEC1DF-3213-42A7-AC5A-E6F8585A5CB4}" type="presParOf" srcId="{89768502-C790-4AE8-B945-D7F45EA5682E}" destId="{3B6EBDE1-9BC9-4F85-AEA1-C898C7CEE811}" srcOrd="1" destOrd="0" presId="urn:microsoft.com/office/officeart/2009/3/layout/HorizontalOrganizationChart"/>
    <dgm:cxn modelId="{355386D2-7504-403F-97FF-C559183D5925}" type="presParOf" srcId="{3B6EBDE1-9BC9-4F85-AEA1-C898C7CEE811}" destId="{781BBDC5-AE84-4C42-BBCD-500A15EA627C}" srcOrd="0" destOrd="0" presId="urn:microsoft.com/office/officeart/2009/3/layout/HorizontalOrganizationChart"/>
    <dgm:cxn modelId="{A3D7A8A0-0039-4FC0-B545-73756EB359BB}" type="presParOf" srcId="{781BBDC5-AE84-4C42-BBCD-500A15EA627C}" destId="{5FE54ED0-8BDF-45D0-9716-123563DAC986}" srcOrd="0" destOrd="0" presId="urn:microsoft.com/office/officeart/2009/3/layout/HorizontalOrganizationChart"/>
    <dgm:cxn modelId="{280C1BE6-A0A1-43D7-8F20-12D84C061348}" type="presParOf" srcId="{781BBDC5-AE84-4C42-BBCD-500A15EA627C}" destId="{66BCB33D-371A-4D75-9295-C79A8A1024EB}" srcOrd="1" destOrd="0" presId="urn:microsoft.com/office/officeart/2009/3/layout/HorizontalOrganizationChart"/>
    <dgm:cxn modelId="{34E92B24-3775-4068-BC20-86AEBE73B6BE}" type="presParOf" srcId="{3B6EBDE1-9BC9-4F85-AEA1-C898C7CEE811}" destId="{508FC8EC-E86D-4C13-AABC-92D8D8796D6B}" srcOrd="1" destOrd="0" presId="urn:microsoft.com/office/officeart/2009/3/layout/HorizontalOrganizationChart"/>
    <dgm:cxn modelId="{425353CD-0391-4089-BFEB-8DDF38FC61F1}" type="presParOf" srcId="{3B6EBDE1-9BC9-4F85-AEA1-C898C7CEE811}" destId="{9D0C3B79-8529-4925-A8E9-EEE663F90BE7}" srcOrd="2" destOrd="0" presId="urn:microsoft.com/office/officeart/2009/3/layout/HorizontalOrganizationChart"/>
    <dgm:cxn modelId="{39426F98-6C1D-4721-845F-6AE54785527C}" type="presParOf" srcId="{89768502-C790-4AE8-B945-D7F45EA5682E}" destId="{173D27E8-2B4A-4738-908E-3B51D9BAB3E1}" srcOrd="2" destOrd="0" presId="urn:microsoft.com/office/officeart/2009/3/layout/HorizontalOrganizationChart"/>
    <dgm:cxn modelId="{17C84D8E-FB65-428B-99F5-314F37DC891A}" type="presParOf" srcId="{89768502-C790-4AE8-B945-D7F45EA5682E}" destId="{4CB923B4-C544-45AA-8D0B-38D6AB5BAB3E}" srcOrd="3" destOrd="0" presId="urn:microsoft.com/office/officeart/2009/3/layout/HorizontalOrganizationChart"/>
    <dgm:cxn modelId="{087C2A29-4F82-4DD1-8177-70FFEB1B3FAF}" type="presParOf" srcId="{4CB923B4-C544-45AA-8D0B-38D6AB5BAB3E}" destId="{0BD79F16-471E-4058-8945-9E8AB6803C48}" srcOrd="0" destOrd="0" presId="urn:microsoft.com/office/officeart/2009/3/layout/HorizontalOrganizationChart"/>
    <dgm:cxn modelId="{DF32786B-4043-44B1-8B53-993FC448EC46}" type="presParOf" srcId="{0BD79F16-471E-4058-8945-9E8AB6803C48}" destId="{0DCBD50C-95EC-43F0-8ED7-DCD90635530D}" srcOrd="0" destOrd="0" presId="urn:microsoft.com/office/officeart/2009/3/layout/HorizontalOrganizationChart"/>
    <dgm:cxn modelId="{CC825A41-FB75-4A9E-BFA9-2FA334A39572}" type="presParOf" srcId="{0BD79F16-471E-4058-8945-9E8AB6803C48}" destId="{91D611B9-8EB5-4FE7-9D22-04B9A47AB269}" srcOrd="1" destOrd="0" presId="urn:microsoft.com/office/officeart/2009/3/layout/HorizontalOrganizationChart"/>
    <dgm:cxn modelId="{85AF6E26-E567-4211-9266-5D31C24C9803}" type="presParOf" srcId="{4CB923B4-C544-45AA-8D0B-38D6AB5BAB3E}" destId="{C2791B21-A992-4FAE-ADE4-550EE77BF068}" srcOrd="1" destOrd="0" presId="urn:microsoft.com/office/officeart/2009/3/layout/HorizontalOrganizationChart"/>
    <dgm:cxn modelId="{1428FAF4-2F14-4C4C-9136-2C8AD567188A}" type="presParOf" srcId="{4CB923B4-C544-45AA-8D0B-38D6AB5BAB3E}" destId="{D30C6EF5-76AA-4DFF-9542-0A83128C4015}" srcOrd="2" destOrd="0" presId="urn:microsoft.com/office/officeart/2009/3/layout/HorizontalOrganizationChart"/>
    <dgm:cxn modelId="{6EC819CB-93F2-44EA-8EE0-C1C9A402BCB4}" type="presParOf" srcId="{89768502-C790-4AE8-B945-D7F45EA5682E}" destId="{55E5976C-FE31-497A-B432-FAD86EADB399}" srcOrd="4" destOrd="0" presId="urn:microsoft.com/office/officeart/2009/3/layout/HorizontalOrganizationChart"/>
    <dgm:cxn modelId="{61BA92BF-7D99-465F-BCE8-7CFF99AC6E11}" type="presParOf" srcId="{89768502-C790-4AE8-B945-D7F45EA5682E}" destId="{9F2CFBBB-B747-41F8-91A7-B9B9016F1673}" srcOrd="5" destOrd="0" presId="urn:microsoft.com/office/officeart/2009/3/layout/HorizontalOrganizationChart"/>
    <dgm:cxn modelId="{8145ED83-0A46-4E26-A292-371519F96EEC}" type="presParOf" srcId="{9F2CFBBB-B747-41F8-91A7-B9B9016F1673}" destId="{52DA522C-1AF4-4193-884A-6C3CDD6DF6C2}" srcOrd="0" destOrd="0" presId="urn:microsoft.com/office/officeart/2009/3/layout/HorizontalOrganizationChart"/>
    <dgm:cxn modelId="{423D83DB-9104-420F-B75B-48E82C3ED649}" type="presParOf" srcId="{52DA522C-1AF4-4193-884A-6C3CDD6DF6C2}" destId="{3B8D7594-BF50-4C78-A182-1CDDE33698DA}" srcOrd="0" destOrd="0" presId="urn:microsoft.com/office/officeart/2009/3/layout/HorizontalOrganizationChart"/>
    <dgm:cxn modelId="{75521B77-72F9-4937-AE14-5BA2AFF6FDF4}" type="presParOf" srcId="{52DA522C-1AF4-4193-884A-6C3CDD6DF6C2}" destId="{6E11DFB5-AE07-41B0-A635-219C046CFC94}" srcOrd="1" destOrd="0" presId="urn:microsoft.com/office/officeart/2009/3/layout/HorizontalOrganizationChart"/>
    <dgm:cxn modelId="{5B7ED9B0-C91E-43F1-B85E-CDBC86EF2CE5}" type="presParOf" srcId="{9F2CFBBB-B747-41F8-91A7-B9B9016F1673}" destId="{706D4239-D9B1-4AEC-8935-51E5763E57DA}" srcOrd="1" destOrd="0" presId="urn:microsoft.com/office/officeart/2009/3/layout/HorizontalOrganizationChart"/>
    <dgm:cxn modelId="{06457B2A-46A3-425A-AD6D-B3754A492259}" type="presParOf" srcId="{9F2CFBBB-B747-41F8-91A7-B9B9016F1673}" destId="{3922C028-33C9-4C04-B01D-DB3627146FAE}" srcOrd="2" destOrd="0" presId="urn:microsoft.com/office/officeart/2009/3/layout/HorizontalOrganizationChart"/>
    <dgm:cxn modelId="{7AFC859B-E8D6-4433-97E6-34F377EDA1C8}" type="presParOf" srcId="{52BE7A7D-8611-4494-AB17-D9789621253C}" destId="{7B8A46B5-0BBA-4FFE-ADCE-0350DCC323E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DCA9C-BF37-4DF0-A452-07C2125C29A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6F127A0-B1EF-4D4A-8B9F-B1997B6D3E95}">
      <dgm:prSet phldrT="[ข้อความ]" custT="1"/>
      <dgm:spPr/>
      <dgm:t>
        <a:bodyPr/>
        <a:lstStyle/>
        <a:p>
          <a:r>
            <a:rPr lang="th-TH" sz="3600" b="1" dirty="0"/>
            <a:t>การจัดสรรงบประมาณรายจ่ายประจำปี</a:t>
          </a:r>
        </a:p>
      </dgm:t>
    </dgm:pt>
    <dgm:pt modelId="{54513264-D753-4CD7-B1E3-DEBD37BF18B7}" type="parTrans" cxnId="{B8066CC1-67AC-401C-AC02-EC8E62CB6F54}">
      <dgm:prSet/>
      <dgm:spPr/>
      <dgm:t>
        <a:bodyPr/>
        <a:lstStyle/>
        <a:p>
          <a:endParaRPr lang="th-TH"/>
        </a:p>
      </dgm:t>
    </dgm:pt>
    <dgm:pt modelId="{E684463C-AD29-4A5F-8574-0FE9D611E622}" type="sibTrans" cxnId="{B8066CC1-67AC-401C-AC02-EC8E62CB6F54}">
      <dgm:prSet/>
      <dgm:spPr/>
      <dgm:t>
        <a:bodyPr/>
        <a:lstStyle/>
        <a:p>
          <a:endParaRPr lang="th-TH"/>
        </a:p>
      </dgm:t>
    </dgm:pt>
    <dgm:pt modelId="{BDF120E6-2282-44B3-B06A-57F04179975C}">
      <dgm:prSet phldrT="[ข้อความ]" custT="1"/>
      <dgm:spPr/>
      <dgm:t>
        <a:bodyPr/>
        <a:lstStyle/>
        <a:p>
          <a:r>
            <a:rPr lang="th-TH" sz="1800" dirty="0"/>
            <a:t>ความจำเป็นและภารกิจ</a:t>
          </a:r>
        </a:p>
      </dgm:t>
    </dgm:pt>
    <dgm:pt modelId="{9CF25B37-5CAE-443C-A4C7-AA027392EBFE}" type="parTrans" cxnId="{7639A306-B3C6-4E00-BD88-140B53708822}">
      <dgm:prSet/>
      <dgm:spPr/>
      <dgm:t>
        <a:bodyPr/>
        <a:lstStyle/>
        <a:p>
          <a:endParaRPr lang="th-TH"/>
        </a:p>
      </dgm:t>
    </dgm:pt>
    <dgm:pt modelId="{E227C488-7E3B-444E-BD80-0E4023BA60F1}" type="sibTrans" cxnId="{7639A306-B3C6-4E00-BD88-140B53708822}">
      <dgm:prSet/>
      <dgm:spPr/>
      <dgm:t>
        <a:bodyPr/>
        <a:lstStyle/>
        <a:p>
          <a:endParaRPr lang="th-TH"/>
        </a:p>
      </dgm:t>
    </dgm:pt>
    <dgm:pt modelId="{144118D5-F032-4E0C-8976-E0AA80C7C9F5}">
      <dgm:prSet phldrT="[ข้อความ]" custT="1"/>
      <dgm:spPr/>
      <dgm:t>
        <a:bodyPr/>
        <a:lstStyle/>
        <a:p>
          <a:r>
            <a:rPr lang="th-TH" sz="1800" dirty="0"/>
            <a:t>ฐานะเงินนอกงบประมาณ</a:t>
          </a:r>
        </a:p>
      </dgm:t>
    </dgm:pt>
    <dgm:pt modelId="{553ED547-39B2-499A-B9F3-EE86B981E5FF}" type="parTrans" cxnId="{E95A219F-6AAE-4DD5-B051-82D4D32B741D}">
      <dgm:prSet/>
      <dgm:spPr/>
      <dgm:t>
        <a:bodyPr/>
        <a:lstStyle/>
        <a:p>
          <a:endParaRPr lang="th-TH"/>
        </a:p>
      </dgm:t>
    </dgm:pt>
    <dgm:pt modelId="{E97E2937-9D42-40A6-BFD5-FFD99629717E}" type="sibTrans" cxnId="{E95A219F-6AAE-4DD5-B051-82D4D32B741D}">
      <dgm:prSet/>
      <dgm:spPr/>
      <dgm:t>
        <a:bodyPr/>
        <a:lstStyle/>
        <a:p>
          <a:endParaRPr lang="th-TH"/>
        </a:p>
      </dgm:t>
    </dgm:pt>
    <dgm:pt modelId="{F2BD3A07-6DF7-4495-BD85-5CDBDD5BE9AB}">
      <dgm:prSet phldrT="[ข้อความ]" custT="1"/>
      <dgm:spPr/>
      <dgm:t>
        <a:bodyPr/>
        <a:lstStyle/>
        <a:p>
          <a:r>
            <a:rPr lang="th-TH" sz="3600" b="1" dirty="0"/>
            <a:t>การตั้งงบประมาณรายจ่ายประจำปี</a:t>
          </a:r>
        </a:p>
      </dgm:t>
    </dgm:pt>
    <dgm:pt modelId="{3D38A5F2-7A60-4170-AB99-7A0865EAA684}" type="parTrans" cxnId="{6B6688DB-8E05-454A-AD96-3D1CE9EDFED6}">
      <dgm:prSet/>
      <dgm:spPr/>
      <dgm:t>
        <a:bodyPr/>
        <a:lstStyle/>
        <a:p>
          <a:endParaRPr lang="th-TH"/>
        </a:p>
      </dgm:t>
    </dgm:pt>
    <dgm:pt modelId="{49619951-78CC-4558-B59D-612179E45157}" type="sibTrans" cxnId="{6B6688DB-8E05-454A-AD96-3D1CE9EDFED6}">
      <dgm:prSet/>
      <dgm:spPr/>
      <dgm:t>
        <a:bodyPr/>
        <a:lstStyle/>
        <a:p>
          <a:endParaRPr lang="th-TH"/>
        </a:p>
      </dgm:t>
    </dgm:pt>
    <dgm:pt modelId="{4F3FBCCB-643C-48D8-92E0-A67664F7DE78}">
      <dgm:prSet phldrT="[ข้อความ]" custT="1"/>
      <dgm:spPr/>
      <dgm:t>
        <a:bodyPr/>
        <a:lstStyle/>
        <a:p>
          <a:r>
            <a:rPr lang="th-TH" sz="1600" b="0" dirty="0">
              <a:cs typeface="+mn-cs"/>
            </a:rPr>
            <a:t>งบประมาณรายจ่ายลงทุน </a:t>
          </a:r>
          <a:r>
            <a:rPr lang="en-US" sz="1600" b="0" dirty="0">
              <a:cs typeface="+mn-cs"/>
            </a:rPr>
            <a:t>: </a:t>
          </a:r>
          <a:r>
            <a:rPr lang="th-TH" sz="1600" b="0" dirty="0">
              <a:cs typeface="+mn-cs"/>
            </a:rPr>
            <a:t>ไม่น้อยกว่า 20</a:t>
          </a:r>
          <a:r>
            <a:rPr lang="en-US" sz="1600" b="0" dirty="0">
              <a:cs typeface="+mn-cs"/>
            </a:rPr>
            <a:t>% </a:t>
          </a:r>
          <a:r>
            <a:rPr lang="th-TH" sz="1600" b="0" dirty="0">
              <a:cs typeface="+mn-cs"/>
            </a:rPr>
            <a:t>ของงบประมาณรายจ่ายประจำปี และ ไม่น้อยกว่า วงเงินส่วนที่ขาดดุล</a:t>
          </a:r>
          <a:endParaRPr lang="th-TH" sz="1600" b="0" dirty="0"/>
        </a:p>
      </dgm:t>
    </dgm:pt>
    <dgm:pt modelId="{864481ED-36F9-46C6-8454-7F484C22EDE9}" type="parTrans" cxnId="{CA9D142E-192B-4EC4-9449-500611845613}">
      <dgm:prSet/>
      <dgm:spPr/>
      <dgm:t>
        <a:bodyPr/>
        <a:lstStyle/>
        <a:p>
          <a:endParaRPr lang="th-TH"/>
        </a:p>
      </dgm:t>
    </dgm:pt>
    <dgm:pt modelId="{092BBE5A-0DAB-4598-BEA1-07B9F2DBEF68}" type="sibTrans" cxnId="{CA9D142E-192B-4EC4-9449-500611845613}">
      <dgm:prSet/>
      <dgm:spPr/>
      <dgm:t>
        <a:bodyPr/>
        <a:lstStyle/>
        <a:p>
          <a:endParaRPr lang="th-TH"/>
        </a:p>
      </dgm:t>
    </dgm:pt>
    <dgm:pt modelId="{D0AE905A-ABF5-4C11-A67E-47CE8A0FD96F}">
      <dgm:prSet phldrT="[ข้อความ]" custT="1"/>
      <dgm:spPr/>
      <dgm:t>
        <a:bodyPr/>
        <a:lstStyle/>
        <a:p>
          <a:r>
            <a:rPr lang="th-TH" sz="1600" b="0" dirty="0">
              <a:cs typeface="+mn-cs"/>
            </a:rPr>
            <a:t>งบประมาณรายจ่ายเกี่ยวกับบุคลากรของรัฐและสวัสดิการของบุคลากรของรัฐ ตั้งไว้อย่างพอเพียง</a:t>
          </a:r>
          <a:endParaRPr lang="th-TH" sz="1600" b="0" dirty="0"/>
        </a:p>
      </dgm:t>
    </dgm:pt>
    <dgm:pt modelId="{96393DD9-2D67-4664-ADD6-37392F86C3A2}" type="parTrans" cxnId="{77A3AB7D-9749-48B4-8A32-734556069920}">
      <dgm:prSet/>
      <dgm:spPr/>
      <dgm:t>
        <a:bodyPr/>
        <a:lstStyle/>
        <a:p>
          <a:endParaRPr lang="th-TH"/>
        </a:p>
      </dgm:t>
    </dgm:pt>
    <dgm:pt modelId="{FA7B0794-351E-4EDB-83C1-C2BF49BCEDE9}" type="sibTrans" cxnId="{77A3AB7D-9749-48B4-8A32-734556069920}">
      <dgm:prSet/>
      <dgm:spPr/>
      <dgm:t>
        <a:bodyPr/>
        <a:lstStyle/>
        <a:p>
          <a:endParaRPr lang="th-TH"/>
        </a:p>
      </dgm:t>
    </dgm:pt>
    <dgm:pt modelId="{0A849D47-E36F-4247-A2BB-B2EFF17DF5A9}">
      <dgm:prSet phldrT="[ข้อความ]" custT="1"/>
      <dgm:spPr/>
      <dgm:t>
        <a:bodyPr/>
        <a:lstStyle/>
        <a:p>
          <a:r>
            <a:rPr lang="th-TH" sz="1800" dirty="0"/>
            <a:t>ความสามารถในการใช้จ่ายและการก่อหนี้ผูกพัน</a:t>
          </a:r>
        </a:p>
      </dgm:t>
    </dgm:pt>
    <dgm:pt modelId="{B8343540-8003-40AF-B869-C2D661B01877}" type="parTrans" cxnId="{FF6DFB5B-2687-4A22-9346-F5B847816853}">
      <dgm:prSet/>
      <dgm:spPr/>
      <dgm:t>
        <a:bodyPr/>
        <a:lstStyle/>
        <a:p>
          <a:endParaRPr lang="th-TH"/>
        </a:p>
      </dgm:t>
    </dgm:pt>
    <dgm:pt modelId="{1661651D-18D4-40DA-BB6C-52BF4A6AF15F}" type="sibTrans" cxnId="{FF6DFB5B-2687-4A22-9346-F5B847816853}">
      <dgm:prSet/>
      <dgm:spPr/>
      <dgm:t>
        <a:bodyPr/>
        <a:lstStyle/>
        <a:p>
          <a:endParaRPr lang="th-TH"/>
        </a:p>
      </dgm:t>
    </dgm:pt>
    <dgm:pt modelId="{62D46659-B310-4EF8-A488-E7DF60C80BAE}">
      <dgm:prSet phldrT="[ข้อความ]" custT="1"/>
      <dgm:spPr/>
      <dgm:t>
        <a:bodyPr/>
        <a:lstStyle/>
        <a:p>
          <a:r>
            <a:rPr lang="th-TH" sz="1800" dirty="0"/>
            <a:t>การปฏิบัติหน้าที่โดยอิสระของรัฐสภา ศาล องค์กรอิสระ และองค์กรอัยการ</a:t>
          </a:r>
        </a:p>
      </dgm:t>
    </dgm:pt>
    <dgm:pt modelId="{29D733CD-881A-434B-A80B-379ABC181773}" type="parTrans" cxnId="{65E2CA93-54C3-4112-B96D-34D347F9FF53}">
      <dgm:prSet/>
      <dgm:spPr/>
      <dgm:t>
        <a:bodyPr/>
        <a:lstStyle/>
        <a:p>
          <a:endParaRPr lang="th-TH"/>
        </a:p>
      </dgm:t>
    </dgm:pt>
    <dgm:pt modelId="{51544C5B-D995-4BDD-94C5-242B02BA8014}" type="sibTrans" cxnId="{65E2CA93-54C3-4112-B96D-34D347F9FF53}">
      <dgm:prSet/>
      <dgm:spPr/>
      <dgm:t>
        <a:bodyPr/>
        <a:lstStyle/>
        <a:p>
          <a:endParaRPr lang="th-TH"/>
        </a:p>
      </dgm:t>
    </dgm:pt>
    <dgm:pt modelId="{F54EB20D-B19C-4EAA-9138-B6484AE2FD72}">
      <dgm:prSet phldrT="[ข้อความ]" custT="1"/>
      <dgm:spPr/>
      <dgm:t>
        <a:bodyPr/>
        <a:lstStyle/>
        <a:p>
          <a:r>
            <a:rPr lang="th-TH" sz="1800" dirty="0"/>
            <a:t>สนับสนุน </a:t>
          </a:r>
          <a:r>
            <a:rPr lang="th-TH" sz="1800" dirty="0" err="1"/>
            <a:t>อปท</a:t>
          </a:r>
          <a:r>
            <a:rPr lang="th-TH" sz="1800" dirty="0"/>
            <a:t>. โดยพิจารณาความสามารถในการหารายได้ ความเหมาะสม รูปแบบ </a:t>
          </a:r>
          <a:r>
            <a:rPr lang="th-TH" sz="1800" dirty="0" err="1"/>
            <a:t>อปท</a:t>
          </a:r>
          <a:endParaRPr lang="th-TH" sz="1800" dirty="0"/>
        </a:p>
      </dgm:t>
    </dgm:pt>
    <dgm:pt modelId="{11A753FE-69D4-495E-A261-4FA494B6A866}" type="parTrans" cxnId="{45FF9CA4-1FF6-47FF-BAE1-70B090C76A6D}">
      <dgm:prSet/>
      <dgm:spPr/>
      <dgm:t>
        <a:bodyPr/>
        <a:lstStyle/>
        <a:p>
          <a:endParaRPr lang="th-TH"/>
        </a:p>
      </dgm:t>
    </dgm:pt>
    <dgm:pt modelId="{ADF02508-E151-4318-9BA5-BD2DB7EEDBC8}" type="sibTrans" cxnId="{45FF9CA4-1FF6-47FF-BAE1-70B090C76A6D}">
      <dgm:prSet/>
      <dgm:spPr/>
      <dgm:t>
        <a:bodyPr/>
        <a:lstStyle/>
        <a:p>
          <a:endParaRPr lang="th-TH"/>
        </a:p>
      </dgm:t>
    </dgm:pt>
    <dgm:pt modelId="{11D8CF41-125A-4C80-B0AF-4AE35177C7A2}">
      <dgm:prSet phldrT="[ข้อความ]" custT="1"/>
      <dgm:spPr/>
      <dgm:t>
        <a:bodyPr/>
        <a:lstStyle/>
        <a:p>
          <a:r>
            <a:rPr lang="th-TH" sz="1600" b="0" dirty="0" err="1">
              <a:cs typeface="+mn-cs"/>
            </a:rPr>
            <a:t>งป</a:t>
          </a:r>
          <a:r>
            <a:rPr lang="th-TH" sz="1600" b="0" dirty="0">
              <a:cs typeface="+mn-cs"/>
            </a:rPr>
            <a:t>ม.เพื่อชำระหนี้ภาครัฐ (ชำระคืนต้นเงินกู้ ดอกเบี้ย ค่าใช้จ่ายในการกู้เงิน) ตั้งไว้อย่างพอเพียง</a:t>
          </a:r>
          <a:endParaRPr lang="th-TH" sz="1600" b="0" dirty="0"/>
        </a:p>
      </dgm:t>
    </dgm:pt>
    <dgm:pt modelId="{03899671-C517-4113-ACE5-2E50F547B730}" type="parTrans" cxnId="{2F68686D-561D-465D-9319-5BFCA84D6B57}">
      <dgm:prSet/>
      <dgm:spPr/>
      <dgm:t>
        <a:bodyPr/>
        <a:lstStyle/>
        <a:p>
          <a:endParaRPr lang="th-TH"/>
        </a:p>
      </dgm:t>
    </dgm:pt>
    <dgm:pt modelId="{7F6BF843-9703-45A1-BD43-E75D25B136E5}" type="sibTrans" cxnId="{2F68686D-561D-465D-9319-5BFCA84D6B57}">
      <dgm:prSet/>
      <dgm:spPr/>
      <dgm:t>
        <a:bodyPr/>
        <a:lstStyle/>
        <a:p>
          <a:endParaRPr lang="th-TH"/>
        </a:p>
      </dgm:t>
    </dgm:pt>
    <dgm:pt modelId="{DC0C53FB-9C7F-4B8E-85BD-4700ED3BC6C3}">
      <dgm:prSet phldrT="[ข้อความ]" custT="1"/>
      <dgm:spPr/>
      <dgm:t>
        <a:bodyPr/>
        <a:lstStyle/>
        <a:p>
          <a:r>
            <a:rPr lang="th-TH" sz="1600" b="0" dirty="0">
              <a:cs typeface="+mn-cs"/>
            </a:rPr>
            <a:t>ภาระทางการเงินที่มีกฎหมายบัญญัติให้ส่งเงินเข้าสมทบ/ชดเชย</a:t>
          </a:r>
          <a:endParaRPr lang="th-TH" sz="1600" b="0" dirty="0"/>
        </a:p>
      </dgm:t>
    </dgm:pt>
    <dgm:pt modelId="{19623318-EC0C-4000-A1FE-1D1CB8F04602}" type="parTrans" cxnId="{4861766D-1C75-412B-B88A-00D47885F825}">
      <dgm:prSet/>
      <dgm:spPr/>
      <dgm:t>
        <a:bodyPr/>
        <a:lstStyle/>
        <a:p>
          <a:endParaRPr lang="th-TH"/>
        </a:p>
      </dgm:t>
    </dgm:pt>
    <dgm:pt modelId="{37F8BBC1-FB4D-4162-847B-75F00DB21787}" type="sibTrans" cxnId="{4861766D-1C75-412B-B88A-00D47885F825}">
      <dgm:prSet/>
      <dgm:spPr/>
      <dgm:t>
        <a:bodyPr/>
        <a:lstStyle/>
        <a:p>
          <a:endParaRPr lang="th-TH"/>
        </a:p>
      </dgm:t>
    </dgm:pt>
    <dgm:pt modelId="{F2626664-6D1E-4E09-85D7-9DDFCB19173D}">
      <dgm:prSet phldrT="[ข้อความ]" custT="1"/>
      <dgm:spPr/>
      <dgm:t>
        <a:bodyPr/>
        <a:lstStyle/>
        <a:p>
          <a:r>
            <a:rPr lang="th-TH" sz="1600" b="0" dirty="0">
              <a:cs typeface="+mn-cs"/>
            </a:rPr>
            <a:t>ภาระทางการเงินเพื่อชดเชยต้นทุนทางการเงินและการบริหารจัดการ และความเสียหายจากการดำเนินกิจกรรมฯ</a:t>
          </a:r>
          <a:endParaRPr lang="th-TH" sz="1600" b="0" dirty="0"/>
        </a:p>
      </dgm:t>
    </dgm:pt>
    <dgm:pt modelId="{CB2E08B4-E988-4667-B746-9532A4346BE8}" type="parTrans" cxnId="{A9991833-FCCA-42E8-8739-9E4B1F72104D}">
      <dgm:prSet/>
      <dgm:spPr/>
      <dgm:t>
        <a:bodyPr/>
        <a:lstStyle/>
        <a:p>
          <a:endParaRPr lang="th-TH"/>
        </a:p>
      </dgm:t>
    </dgm:pt>
    <dgm:pt modelId="{C869A7E4-C3DA-46A6-816E-93038EE8CDD2}" type="sibTrans" cxnId="{A9991833-FCCA-42E8-8739-9E4B1F72104D}">
      <dgm:prSet/>
      <dgm:spPr/>
      <dgm:t>
        <a:bodyPr/>
        <a:lstStyle/>
        <a:p>
          <a:endParaRPr lang="th-TH"/>
        </a:p>
      </dgm:t>
    </dgm:pt>
    <dgm:pt modelId="{662C0B46-381B-4220-B17F-A340BFD89B26}" type="pres">
      <dgm:prSet presAssocID="{072DCA9C-BF37-4DF0-A452-07C2125C29AC}" presName="Name0" presStyleCnt="0">
        <dgm:presLayoutVars>
          <dgm:dir/>
          <dgm:animLvl val="lvl"/>
          <dgm:resizeHandles/>
        </dgm:presLayoutVars>
      </dgm:prSet>
      <dgm:spPr/>
    </dgm:pt>
    <dgm:pt modelId="{33AECD67-1BDB-4C8C-86AB-E39AC6C9B954}" type="pres">
      <dgm:prSet presAssocID="{46F127A0-B1EF-4D4A-8B9F-B1997B6D3E95}" presName="linNode" presStyleCnt="0"/>
      <dgm:spPr/>
    </dgm:pt>
    <dgm:pt modelId="{FEE78652-B158-40E2-B443-9C73127CD395}" type="pres">
      <dgm:prSet presAssocID="{46F127A0-B1EF-4D4A-8B9F-B1997B6D3E95}" presName="parentShp" presStyleLbl="node1" presStyleIdx="0" presStyleCnt="2">
        <dgm:presLayoutVars>
          <dgm:bulletEnabled val="1"/>
        </dgm:presLayoutVars>
      </dgm:prSet>
      <dgm:spPr/>
    </dgm:pt>
    <dgm:pt modelId="{1901CF49-7B3F-449D-8B7C-FDB52C639D42}" type="pres">
      <dgm:prSet presAssocID="{46F127A0-B1EF-4D4A-8B9F-B1997B6D3E95}" presName="childShp" presStyleLbl="bgAccFollowNode1" presStyleIdx="0" presStyleCnt="2">
        <dgm:presLayoutVars>
          <dgm:bulletEnabled val="1"/>
        </dgm:presLayoutVars>
      </dgm:prSet>
      <dgm:spPr/>
    </dgm:pt>
    <dgm:pt modelId="{B9BA307C-91AD-4484-B322-B4C32282F005}" type="pres">
      <dgm:prSet presAssocID="{E684463C-AD29-4A5F-8574-0FE9D611E622}" presName="spacing" presStyleCnt="0"/>
      <dgm:spPr/>
    </dgm:pt>
    <dgm:pt modelId="{FE16959E-64FF-4186-BE58-40CA4E57131C}" type="pres">
      <dgm:prSet presAssocID="{F2BD3A07-6DF7-4495-BD85-5CDBDD5BE9AB}" presName="linNode" presStyleCnt="0"/>
      <dgm:spPr/>
    </dgm:pt>
    <dgm:pt modelId="{09D566D5-A31E-4673-AA58-78E7C41AD441}" type="pres">
      <dgm:prSet presAssocID="{F2BD3A07-6DF7-4495-BD85-5CDBDD5BE9AB}" presName="parentShp" presStyleLbl="node1" presStyleIdx="1" presStyleCnt="2">
        <dgm:presLayoutVars>
          <dgm:bulletEnabled val="1"/>
        </dgm:presLayoutVars>
      </dgm:prSet>
      <dgm:spPr/>
    </dgm:pt>
    <dgm:pt modelId="{61C32A28-5E6E-497B-A4C7-F65F66067ADD}" type="pres">
      <dgm:prSet presAssocID="{F2BD3A07-6DF7-4495-BD85-5CDBDD5BE9A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7639A306-B3C6-4E00-BD88-140B53708822}" srcId="{46F127A0-B1EF-4D4A-8B9F-B1997B6D3E95}" destId="{BDF120E6-2282-44B3-B06A-57F04179975C}" srcOrd="0" destOrd="0" parTransId="{9CF25B37-5CAE-443C-A4C7-AA027392EBFE}" sibTransId="{E227C488-7E3B-444E-BD80-0E4023BA60F1}"/>
    <dgm:cxn modelId="{F1FC2207-1E39-4B09-A82C-D4B13B0CABFB}" type="presOf" srcId="{DC0C53FB-9C7F-4B8E-85BD-4700ED3BC6C3}" destId="{61C32A28-5E6E-497B-A4C7-F65F66067ADD}" srcOrd="0" destOrd="3" presId="urn:microsoft.com/office/officeart/2005/8/layout/vList6"/>
    <dgm:cxn modelId="{F7C34314-00F6-4DF6-97D6-8AB08396877B}" type="presOf" srcId="{11D8CF41-125A-4C80-B0AF-4AE35177C7A2}" destId="{61C32A28-5E6E-497B-A4C7-F65F66067ADD}" srcOrd="0" destOrd="2" presId="urn:microsoft.com/office/officeart/2005/8/layout/vList6"/>
    <dgm:cxn modelId="{CA9D142E-192B-4EC4-9449-500611845613}" srcId="{F2BD3A07-6DF7-4495-BD85-5CDBDD5BE9AB}" destId="{4F3FBCCB-643C-48D8-92E0-A67664F7DE78}" srcOrd="0" destOrd="0" parTransId="{864481ED-36F9-46C6-8454-7F484C22EDE9}" sibTransId="{092BBE5A-0DAB-4598-BEA1-07B9F2DBEF68}"/>
    <dgm:cxn modelId="{A9991833-FCCA-42E8-8739-9E4B1F72104D}" srcId="{F2BD3A07-6DF7-4495-BD85-5CDBDD5BE9AB}" destId="{F2626664-6D1E-4E09-85D7-9DDFCB19173D}" srcOrd="4" destOrd="0" parTransId="{CB2E08B4-E988-4667-B746-9532A4346BE8}" sibTransId="{C869A7E4-C3DA-46A6-816E-93038EE8CDD2}"/>
    <dgm:cxn modelId="{84BAEF36-4CA7-4D65-A657-CB0A166DAFAF}" type="presOf" srcId="{46F127A0-B1EF-4D4A-8B9F-B1997B6D3E95}" destId="{FEE78652-B158-40E2-B443-9C73127CD395}" srcOrd="0" destOrd="0" presId="urn:microsoft.com/office/officeart/2005/8/layout/vList6"/>
    <dgm:cxn modelId="{A43B8A3C-D1A2-48B0-A277-1220F48E92B0}" type="presOf" srcId="{BDF120E6-2282-44B3-B06A-57F04179975C}" destId="{1901CF49-7B3F-449D-8B7C-FDB52C639D42}" srcOrd="0" destOrd="0" presId="urn:microsoft.com/office/officeart/2005/8/layout/vList6"/>
    <dgm:cxn modelId="{FF6DFB5B-2687-4A22-9346-F5B847816853}" srcId="{46F127A0-B1EF-4D4A-8B9F-B1997B6D3E95}" destId="{0A849D47-E36F-4247-A2BB-B2EFF17DF5A9}" srcOrd="2" destOrd="0" parTransId="{B8343540-8003-40AF-B869-C2D661B01877}" sibTransId="{1661651D-18D4-40DA-BB6C-52BF4A6AF15F}"/>
    <dgm:cxn modelId="{B84E7F5F-B7BA-466F-AD10-7D6988266118}" type="presOf" srcId="{072DCA9C-BF37-4DF0-A452-07C2125C29AC}" destId="{662C0B46-381B-4220-B17F-A340BFD89B26}" srcOrd="0" destOrd="0" presId="urn:microsoft.com/office/officeart/2005/8/layout/vList6"/>
    <dgm:cxn modelId="{97591D42-7B34-471B-A652-5C04298A9158}" type="presOf" srcId="{F2626664-6D1E-4E09-85D7-9DDFCB19173D}" destId="{61C32A28-5E6E-497B-A4C7-F65F66067ADD}" srcOrd="0" destOrd="4" presId="urn:microsoft.com/office/officeart/2005/8/layout/vList6"/>
    <dgm:cxn modelId="{D813E36A-0C8B-4A69-BA60-F76F8260E196}" type="presOf" srcId="{144118D5-F032-4E0C-8976-E0AA80C7C9F5}" destId="{1901CF49-7B3F-449D-8B7C-FDB52C639D42}" srcOrd="0" destOrd="1" presId="urn:microsoft.com/office/officeart/2005/8/layout/vList6"/>
    <dgm:cxn modelId="{2F68686D-561D-465D-9319-5BFCA84D6B57}" srcId="{F2BD3A07-6DF7-4495-BD85-5CDBDD5BE9AB}" destId="{11D8CF41-125A-4C80-B0AF-4AE35177C7A2}" srcOrd="2" destOrd="0" parTransId="{03899671-C517-4113-ACE5-2E50F547B730}" sibTransId="{7F6BF843-9703-45A1-BD43-E75D25B136E5}"/>
    <dgm:cxn modelId="{4861766D-1C75-412B-B88A-00D47885F825}" srcId="{F2BD3A07-6DF7-4495-BD85-5CDBDD5BE9AB}" destId="{DC0C53FB-9C7F-4B8E-85BD-4700ED3BC6C3}" srcOrd="3" destOrd="0" parTransId="{19623318-EC0C-4000-A1FE-1D1CB8F04602}" sibTransId="{37F8BBC1-FB4D-4162-847B-75F00DB21787}"/>
    <dgm:cxn modelId="{77A3AB7D-9749-48B4-8A32-734556069920}" srcId="{F2BD3A07-6DF7-4495-BD85-5CDBDD5BE9AB}" destId="{D0AE905A-ABF5-4C11-A67E-47CE8A0FD96F}" srcOrd="1" destOrd="0" parTransId="{96393DD9-2D67-4664-ADD6-37392F86C3A2}" sibTransId="{FA7B0794-351E-4EDB-83C1-C2BF49BCEDE9}"/>
    <dgm:cxn modelId="{65E2CA93-54C3-4112-B96D-34D347F9FF53}" srcId="{46F127A0-B1EF-4D4A-8B9F-B1997B6D3E95}" destId="{62D46659-B310-4EF8-A488-E7DF60C80BAE}" srcOrd="3" destOrd="0" parTransId="{29D733CD-881A-434B-A80B-379ABC181773}" sibTransId="{51544C5B-D995-4BDD-94C5-242B02BA8014}"/>
    <dgm:cxn modelId="{E95A219F-6AAE-4DD5-B051-82D4D32B741D}" srcId="{46F127A0-B1EF-4D4A-8B9F-B1997B6D3E95}" destId="{144118D5-F032-4E0C-8976-E0AA80C7C9F5}" srcOrd="1" destOrd="0" parTransId="{553ED547-39B2-499A-B9F3-EE86B981E5FF}" sibTransId="{E97E2937-9D42-40A6-BFD5-FFD99629717E}"/>
    <dgm:cxn modelId="{A4F23A9F-9CB9-4D60-A87A-328DBD5D2D6C}" type="presOf" srcId="{D0AE905A-ABF5-4C11-A67E-47CE8A0FD96F}" destId="{61C32A28-5E6E-497B-A4C7-F65F66067ADD}" srcOrd="0" destOrd="1" presId="urn:microsoft.com/office/officeart/2005/8/layout/vList6"/>
    <dgm:cxn modelId="{45FF9CA4-1FF6-47FF-BAE1-70B090C76A6D}" srcId="{46F127A0-B1EF-4D4A-8B9F-B1997B6D3E95}" destId="{F54EB20D-B19C-4EAA-9138-B6484AE2FD72}" srcOrd="4" destOrd="0" parTransId="{11A753FE-69D4-495E-A261-4FA494B6A866}" sibTransId="{ADF02508-E151-4318-9BA5-BD2DB7EEDBC8}"/>
    <dgm:cxn modelId="{9491EEA9-1426-45C8-9288-5A174E3C57E2}" type="presOf" srcId="{4F3FBCCB-643C-48D8-92E0-A67664F7DE78}" destId="{61C32A28-5E6E-497B-A4C7-F65F66067ADD}" srcOrd="0" destOrd="0" presId="urn:microsoft.com/office/officeart/2005/8/layout/vList6"/>
    <dgm:cxn modelId="{48179AB4-BABA-460C-8FB8-61057E0C40AA}" type="presOf" srcId="{62D46659-B310-4EF8-A488-E7DF60C80BAE}" destId="{1901CF49-7B3F-449D-8B7C-FDB52C639D42}" srcOrd="0" destOrd="3" presId="urn:microsoft.com/office/officeart/2005/8/layout/vList6"/>
    <dgm:cxn modelId="{3F1A7ABE-B739-481C-A574-9A1A535855D7}" type="presOf" srcId="{F54EB20D-B19C-4EAA-9138-B6484AE2FD72}" destId="{1901CF49-7B3F-449D-8B7C-FDB52C639D42}" srcOrd="0" destOrd="4" presId="urn:microsoft.com/office/officeart/2005/8/layout/vList6"/>
    <dgm:cxn modelId="{316CF5BE-7B0B-40CE-A58A-F4616FB6DC4D}" type="presOf" srcId="{F2BD3A07-6DF7-4495-BD85-5CDBDD5BE9AB}" destId="{09D566D5-A31E-4673-AA58-78E7C41AD441}" srcOrd="0" destOrd="0" presId="urn:microsoft.com/office/officeart/2005/8/layout/vList6"/>
    <dgm:cxn modelId="{B8066CC1-67AC-401C-AC02-EC8E62CB6F54}" srcId="{072DCA9C-BF37-4DF0-A452-07C2125C29AC}" destId="{46F127A0-B1EF-4D4A-8B9F-B1997B6D3E95}" srcOrd="0" destOrd="0" parTransId="{54513264-D753-4CD7-B1E3-DEBD37BF18B7}" sibTransId="{E684463C-AD29-4A5F-8574-0FE9D611E622}"/>
    <dgm:cxn modelId="{6B6688DB-8E05-454A-AD96-3D1CE9EDFED6}" srcId="{072DCA9C-BF37-4DF0-A452-07C2125C29AC}" destId="{F2BD3A07-6DF7-4495-BD85-5CDBDD5BE9AB}" srcOrd="1" destOrd="0" parTransId="{3D38A5F2-7A60-4170-AB99-7A0865EAA684}" sibTransId="{49619951-78CC-4558-B59D-612179E45157}"/>
    <dgm:cxn modelId="{4F505FDF-A24A-4620-8CD4-04F7BD5F5627}" type="presOf" srcId="{0A849D47-E36F-4247-A2BB-B2EFF17DF5A9}" destId="{1901CF49-7B3F-449D-8B7C-FDB52C639D42}" srcOrd="0" destOrd="2" presId="urn:microsoft.com/office/officeart/2005/8/layout/vList6"/>
    <dgm:cxn modelId="{4351B1D2-0092-4669-9551-3E4EDC4A74A2}" type="presParOf" srcId="{662C0B46-381B-4220-B17F-A340BFD89B26}" destId="{33AECD67-1BDB-4C8C-86AB-E39AC6C9B954}" srcOrd="0" destOrd="0" presId="urn:microsoft.com/office/officeart/2005/8/layout/vList6"/>
    <dgm:cxn modelId="{B093BCE9-4832-4500-92E9-0899F49FB722}" type="presParOf" srcId="{33AECD67-1BDB-4C8C-86AB-E39AC6C9B954}" destId="{FEE78652-B158-40E2-B443-9C73127CD395}" srcOrd="0" destOrd="0" presId="urn:microsoft.com/office/officeart/2005/8/layout/vList6"/>
    <dgm:cxn modelId="{10B3C334-7D6E-4528-80EA-4C1D0751DAA3}" type="presParOf" srcId="{33AECD67-1BDB-4C8C-86AB-E39AC6C9B954}" destId="{1901CF49-7B3F-449D-8B7C-FDB52C639D42}" srcOrd="1" destOrd="0" presId="urn:microsoft.com/office/officeart/2005/8/layout/vList6"/>
    <dgm:cxn modelId="{6DE732B4-948B-4D9A-B660-7158FF43740B}" type="presParOf" srcId="{662C0B46-381B-4220-B17F-A340BFD89B26}" destId="{B9BA307C-91AD-4484-B322-B4C32282F005}" srcOrd="1" destOrd="0" presId="urn:microsoft.com/office/officeart/2005/8/layout/vList6"/>
    <dgm:cxn modelId="{A1FF80C8-61E6-413C-AA66-0D0AACB17AAF}" type="presParOf" srcId="{662C0B46-381B-4220-B17F-A340BFD89B26}" destId="{FE16959E-64FF-4186-BE58-40CA4E57131C}" srcOrd="2" destOrd="0" presId="urn:microsoft.com/office/officeart/2005/8/layout/vList6"/>
    <dgm:cxn modelId="{BDB6A58E-123E-4ED7-B5B5-16A9C2EBEA31}" type="presParOf" srcId="{FE16959E-64FF-4186-BE58-40CA4E57131C}" destId="{09D566D5-A31E-4673-AA58-78E7C41AD441}" srcOrd="0" destOrd="0" presId="urn:microsoft.com/office/officeart/2005/8/layout/vList6"/>
    <dgm:cxn modelId="{9E5ED328-7152-4D2B-AA51-98137F9EC6CD}" type="presParOf" srcId="{FE16959E-64FF-4186-BE58-40CA4E57131C}" destId="{61C32A28-5E6E-497B-A4C7-F65F66067A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31D46-EBDF-4CE9-83F3-E75D4C352EA5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8E67B983-6CDC-44A5-B1DE-9370CE21E1FF}">
      <dgm:prSet phldrT="[ข้อความ]" custT="1"/>
      <dgm:spPr/>
      <dgm:t>
        <a:bodyPr/>
        <a:lstStyle/>
        <a:p>
          <a:r>
            <a:rPr lang="th-TH" sz="2000" b="1" dirty="0">
              <a:solidFill>
                <a:srgbClr val="FF0000"/>
              </a:solidFill>
            </a:rPr>
            <a:t>การจัดทำงบประมาณรายจ่ายเพิ่มเติม</a:t>
          </a:r>
        </a:p>
      </dgm:t>
    </dgm:pt>
    <dgm:pt modelId="{353BB7AE-E12A-4398-9032-3A2FFE24E44C}" type="parTrans" cxnId="{03E02160-F9D7-4029-81F5-CFF985854B9A}">
      <dgm:prSet/>
      <dgm:spPr/>
      <dgm:t>
        <a:bodyPr/>
        <a:lstStyle/>
        <a:p>
          <a:endParaRPr lang="th-TH" sz="1800" b="1"/>
        </a:p>
      </dgm:t>
    </dgm:pt>
    <dgm:pt modelId="{A24F1428-B52A-40A9-AD00-9A5539C0B54C}" type="sibTrans" cxnId="{03E02160-F9D7-4029-81F5-CFF985854B9A}">
      <dgm:prSet/>
      <dgm:spPr/>
      <dgm:t>
        <a:bodyPr/>
        <a:lstStyle/>
        <a:p>
          <a:endParaRPr lang="th-TH" sz="1800" b="1"/>
        </a:p>
      </dgm:t>
    </dgm:pt>
    <dgm:pt modelId="{C58DE2E2-4A5B-4893-A29F-7D4CD1A063B3}">
      <dgm:prSet phldrT="[ข้อความ]" custT="1"/>
      <dgm:spPr/>
      <dgm:t>
        <a:bodyPr/>
        <a:lstStyle/>
        <a:p>
          <a:r>
            <a:rPr lang="th-TH" sz="1800" b="1" dirty="0">
              <a:latin typeface="AngsanaUPC" panose="02020603050405020304" pitchFamily="18" charset="-34"/>
              <a:cs typeface="AngsanaUPC" panose="02020603050405020304" pitchFamily="18" charset="-34"/>
            </a:rPr>
            <a:t>เมื่อมีเหตุผลและความจำเป็นที่ต้องใช้จ่ายเงินระหว่างปีงบประมาณ โดยไม่สามารถรองบประมาณรายจ่ายประจำปีงบประมาณถัดไปได้</a:t>
          </a:r>
          <a:endParaRPr lang="th-TH" sz="1800" b="1" dirty="0"/>
        </a:p>
      </dgm:t>
    </dgm:pt>
    <dgm:pt modelId="{3CB8A818-8E87-4259-8006-4321E58A9F1C}" type="parTrans" cxnId="{856C2158-6B09-446A-90D1-8746B2A86352}">
      <dgm:prSet/>
      <dgm:spPr/>
      <dgm:t>
        <a:bodyPr/>
        <a:lstStyle/>
        <a:p>
          <a:endParaRPr lang="th-TH" sz="1800" b="1"/>
        </a:p>
      </dgm:t>
    </dgm:pt>
    <dgm:pt modelId="{8D9A72CB-3FFC-4332-8BDC-C9061567CEF0}" type="sibTrans" cxnId="{856C2158-6B09-446A-90D1-8746B2A86352}">
      <dgm:prSet/>
      <dgm:spPr/>
      <dgm:t>
        <a:bodyPr/>
        <a:lstStyle/>
        <a:p>
          <a:endParaRPr lang="th-TH" sz="1800" b="1"/>
        </a:p>
      </dgm:t>
    </dgm:pt>
    <dgm:pt modelId="{634B26BA-E379-4C7A-821C-397E1FE43463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2"/>
              </a:solidFill>
            </a:rPr>
            <a:t>การตั้งงบประมาณรายจ่ายงบกลาง</a:t>
          </a:r>
        </a:p>
      </dgm:t>
    </dgm:pt>
    <dgm:pt modelId="{1A8DCCD3-EEBF-45C5-8D8F-104CC370EAD5}" type="parTrans" cxnId="{02136282-E383-4E9A-A2D4-2B0E6C23D083}">
      <dgm:prSet/>
      <dgm:spPr/>
      <dgm:t>
        <a:bodyPr/>
        <a:lstStyle/>
        <a:p>
          <a:endParaRPr lang="th-TH" sz="1800" b="1"/>
        </a:p>
      </dgm:t>
    </dgm:pt>
    <dgm:pt modelId="{7305F441-62E7-447A-B74E-C528439B215B}" type="sibTrans" cxnId="{02136282-E383-4E9A-A2D4-2B0E6C23D083}">
      <dgm:prSet/>
      <dgm:spPr/>
      <dgm:t>
        <a:bodyPr/>
        <a:lstStyle/>
        <a:p>
          <a:endParaRPr lang="th-TH" sz="1800" b="1"/>
        </a:p>
      </dgm:t>
    </dgm:pt>
    <dgm:pt modelId="{4DD069D5-91AA-4B12-864A-DDA30864FFA6}">
      <dgm:prSet phldrT="[ข้อความ]" custT="1"/>
      <dgm:spPr/>
      <dgm:t>
        <a:bodyPr/>
        <a:lstStyle/>
        <a:p>
          <a:r>
            <a:rPr lang="th-TH" sz="2000" b="1" dirty="0">
              <a:solidFill>
                <a:srgbClr val="FF0000"/>
              </a:solidFill>
            </a:rPr>
            <a:t>การจัดสรรงบประมาณให้หน่วยงานของรัฐสภา ศาล องค์กรอิสระ อัยการ</a:t>
          </a:r>
        </a:p>
      </dgm:t>
    </dgm:pt>
    <dgm:pt modelId="{D6F26578-135E-42DB-8FAA-B0B1FC824AEF}" type="parTrans" cxnId="{B24789A1-8E83-4E4D-BAD5-21B09EDA117A}">
      <dgm:prSet/>
      <dgm:spPr/>
      <dgm:t>
        <a:bodyPr/>
        <a:lstStyle/>
        <a:p>
          <a:endParaRPr lang="th-TH" sz="1800" b="1"/>
        </a:p>
      </dgm:t>
    </dgm:pt>
    <dgm:pt modelId="{98A8F847-C7EE-464D-9046-289C52C87837}" type="sibTrans" cxnId="{B24789A1-8E83-4E4D-BAD5-21B09EDA117A}">
      <dgm:prSet/>
      <dgm:spPr/>
      <dgm:t>
        <a:bodyPr/>
        <a:lstStyle/>
        <a:p>
          <a:endParaRPr lang="th-TH" sz="1800" b="1"/>
        </a:p>
      </dgm:t>
    </dgm:pt>
    <dgm:pt modelId="{0DA7A3B0-4BF8-4DAC-886D-F8E648925174}">
      <dgm:prSet phldrT="[ข้อความ]" custT="1"/>
      <dgm:spPr/>
      <dgm:t>
        <a:bodyPr/>
        <a:lstStyle/>
        <a:p>
          <a:r>
            <a:rPr lang="th-TH" sz="1800" b="1" dirty="0">
              <a:latin typeface="AngsanaUPC" panose="02020603050405020304" pitchFamily="18" charset="-34"/>
              <a:cs typeface="AngsanaUPC" panose="02020603050405020304" pitchFamily="18" charset="-34"/>
            </a:rPr>
            <a:t>เพียงพอกับการปฏิบัติหน้าที่โดยอิสระ</a:t>
          </a:r>
          <a:endParaRPr lang="th-TH" sz="1800" b="1" dirty="0"/>
        </a:p>
      </dgm:t>
    </dgm:pt>
    <dgm:pt modelId="{CF390BD6-C010-43CC-87FD-5B9E9589A371}" type="parTrans" cxnId="{1B200668-098E-4E1E-B561-76D43494B3F8}">
      <dgm:prSet/>
      <dgm:spPr/>
      <dgm:t>
        <a:bodyPr/>
        <a:lstStyle/>
        <a:p>
          <a:endParaRPr lang="th-TH" sz="1800" b="1"/>
        </a:p>
      </dgm:t>
    </dgm:pt>
    <dgm:pt modelId="{8CF52497-420D-4CDC-9D34-02BD3F428E6A}" type="sibTrans" cxnId="{1B200668-098E-4E1E-B561-76D43494B3F8}">
      <dgm:prSet/>
      <dgm:spPr/>
      <dgm:t>
        <a:bodyPr/>
        <a:lstStyle/>
        <a:p>
          <a:endParaRPr lang="th-TH" sz="1800" b="1"/>
        </a:p>
      </dgm:t>
    </dgm:pt>
    <dgm:pt modelId="{792E46C5-31C2-4DBE-AD48-BC4EBDFFDBC8}">
      <dgm:prSet phldrT="[ข้อความ]" custT="1"/>
      <dgm:spPr/>
      <dgm:t>
        <a:bodyPr/>
        <a:lstStyle/>
        <a:p>
          <a:r>
            <a:rPr lang="th-TH" sz="2800" b="1" dirty="0">
              <a:solidFill>
                <a:schemeClr val="tx2"/>
              </a:solidFill>
              <a:cs typeface="+mn-cs"/>
            </a:rPr>
            <a:t>การโอนงบประมาณรายจ่าย</a:t>
          </a:r>
          <a:endParaRPr lang="th-TH" sz="2800" b="1" dirty="0">
            <a:solidFill>
              <a:schemeClr val="tx2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33B76BD0-10A6-4FAD-9EC0-A75C84ABEF1A}" type="parTrans" cxnId="{BAEF80D8-5E3C-46E9-BE83-BF338908C2E7}">
      <dgm:prSet/>
      <dgm:spPr/>
      <dgm:t>
        <a:bodyPr/>
        <a:lstStyle/>
        <a:p>
          <a:endParaRPr lang="th-TH" sz="1800" b="1"/>
        </a:p>
      </dgm:t>
    </dgm:pt>
    <dgm:pt modelId="{6A6D5FD2-D0FA-4BA6-9355-813FD5B54C72}" type="sibTrans" cxnId="{BAEF80D8-5E3C-46E9-BE83-BF338908C2E7}">
      <dgm:prSet/>
      <dgm:spPr/>
      <dgm:t>
        <a:bodyPr/>
        <a:lstStyle/>
        <a:p>
          <a:endParaRPr lang="th-TH" sz="1800" b="1"/>
        </a:p>
      </dgm:t>
    </dgm:pt>
    <dgm:pt modelId="{27EBD5DE-7147-4061-B789-CACCEE9B9FE7}">
      <dgm:prSet phldrT="[ข้อความ]" custT="1"/>
      <dgm:spPr/>
      <dgm:t>
        <a:bodyPr/>
        <a:lstStyle/>
        <a:p>
          <a:r>
            <a:rPr lang="th-TH" sz="1800" b="1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การโอนงบประมาณรายจ่าย</a:t>
          </a:r>
          <a:r>
            <a:rPr lang="th-TH" sz="1800" b="1" dirty="0">
              <a:latin typeface="AngsanaUPC" panose="02020603050405020304" pitchFamily="18" charset="-34"/>
              <a:cs typeface="AngsanaUPC" panose="02020603050405020304" pitchFamily="18" charset="-34"/>
            </a:rPr>
            <a:t>ระหว่างหน่วยงานของรัฐจะกระทำไม่ได้ เว้นแต่จะมีกฎหมายอนุญาตให้กระทำได้</a:t>
          </a:r>
          <a:endParaRPr lang="th-TH" sz="1800" b="1" dirty="0"/>
        </a:p>
      </dgm:t>
    </dgm:pt>
    <dgm:pt modelId="{A7FAB989-D982-4F70-BD28-1C0093F1DFE9}" type="parTrans" cxnId="{C85EC9DF-B797-415F-AD31-4013E1E1AA6D}">
      <dgm:prSet/>
      <dgm:spPr/>
      <dgm:t>
        <a:bodyPr/>
        <a:lstStyle/>
        <a:p>
          <a:endParaRPr lang="th-TH" sz="1800" b="1"/>
        </a:p>
      </dgm:t>
    </dgm:pt>
    <dgm:pt modelId="{2600F9D6-B6B5-4EAC-AC93-A7A7C52C90EB}" type="sibTrans" cxnId="{C85EC9DF-B797-415F-AD31-4013E1E1AA6D}">
      <dgm:prSet/>
      <dgm:spPr/>
      <dgm:t>
        <a:bodyPr/>
        <a:lstStyle/>
        <a:p>
          <a:endParaRPr lang="th-TH" sz="1800" b="1"/>
        </a:p>
      </dgm:t>
    </dgm:pt>
    <dgm:pt modelId="{70DE6DA1-EA1B-4C5C-BE47-F94A9878ADCB}">
      <dgm:prSet phldrT="[ข้อความ]" custT="1"/>
      <dgm:spPr/>
      <dgm:t>
        <a:bodyPr/>
        <a:lstStyle/>
        <a:p>
          <a:r>
            <a:rPr lang="th-TH" sz="1800" b="1" dirty="0">
              <a:latin typeface="AngsanaUPC" panose="02020603050405020304" pitchFamily="18" charset="-34"/>
              <a:cs typeface="AngsanaUPC" panose="02020603050405020304" pitchFamily="18" charset="-34"/>
            </a:rPr>
            <a:t>ให้ระบุที่มาของเงินที่จะใช้จ่ายตามงบประมาณรายจ่ายเพิ่มเติมด้วย</a:t>
          </a:r>
          <a:endParaRPr lang="th-TH" sz="1800" b="1" dirty="0"/>
        </a:p>
      </dgm:t>
    </dgm:pt>
    <dgm:pt modelId="{9C21D244-A109-4473-8B2A-FD73370B22ED}" type="parTrans" cxnId="{BFBC542C-C679-4809-A6AA-071FB911E453}">
      <dgm:prSet/>
      <dgm:spPr/>
      <dgm:t>
        <a:bodyPr/>
        <a:lstStyle/>
        <a:p>
          <a:endParaRPr lang="th-TH"/>
        </a:p>
      </dgm:t>
    </dgm:pt>
    <dgm:pt modelId="{42C7C1DE-71B9-422B-ADE5-973F82EEBAA7}" type="sibTrans" cxnId="{BFBC542C-C679-4809-A6AA-071FB911E453}">
      <dgm:prSet/>
      <dgm:spPr/>
      <dgm:t>
        <a:bodyPr/>
        <a:lstStyle/>
        <a:p>
          <a:endParaRPr lang="th-TH"/>
        </a:p>
      </dgm:t>
    </dgm:pt>
    <dgm:pt modelId="{BB09D7FD-8DDD-4F6E-AD5F-0D46DD21C290}">
      <dgm:prSet phldrT="[ข้อความ]" custT="1"/>
      <dgm:spPr/>
      <dgm:t>
        <a:bodyPr/>
        <a:lstStyle/>
        <a:p>
          <a:r>
            <a:rPr lang="th-TH" sz="1800" b="1" dirty="0">
              <a:latin typeface="AngsanaUPC" panose="02020603050405020304" pitchFamily="18" charset="-34"/>
              <a:cs typeface="AngsanaUPC" panose="02020603050405020304" pitchFamily="18" charset="-34"/>
            </a:rPr>
            <a:t>ให้ตั้งได้เฉพาะในกรณีที่มีเหตุผลและความจำเป็นที่ไม่อาจจัดสรรหรือไม่สมควรจัดสรรงบประมาณรายจ่ายให้แก่หน่วยงานของรัฐที่รับผิดชอบได้โดยตรง</a:t>
          </a:r>
          <a:endParaRPr lang="th-TH" sz="1800" b="1" dirty="0"/>
        </a:p>
      </dgm:t>
    </dgm:pt>
    <dgm:pt modelId="{6C546A1E-0A2E-4FB0-9BA0-D739592CCFF1}" type="sibTrans" cxnId="{BDC30FDF-DCA7-469D-BF2E-4373B66580BD}">
      <dgm:prSet/>
      <dgm:spPr/>
      <dgm:t>
        <a:bodyPr/>
        <a:lstStyle/>
        <a:p>
          <a:endParaRPr lang="th-TH" sz="1800" b="1"/>
        </a:p>
      </dgm:t>
    </dgm:pt>
    <dgm:pt modelId="{79D69A1E-3755-4DA1-97E8-B5D46FD3DCC7}" type="parTrans" cxnId="{BDC30FDF-DCA7-469D-BF2E-4373B66580BD}">
      <dgm:prSet/>
      <dgm:spPr/>
      <dgm:t>
        <a:bodyPr/>
        <a:lstStyle/>
        <a:p>
          <a:endParaRPr lang="th-TH" sz="1800" b="1"/>
        </a:p>
      </dgm:t>
    </dgm:pt>
    <dgm:pt modelId="{3AA1B7D4-08A8-492B-990E-2DD4472CA6FE}">
      <dgm:prSet phldrT="[ข้อความ]" custT="1"/>
      <dgm:spPr/>
      <dgm:t>
        <a:bodyPr/>
        <a:lstStyle/>
        <a:p>
          <a:endParaRPr lang="th-TH" sz="1800" b="1" dirty="0"/>
        </a:p>
      </dgm:t>
    </dgm:pt>
    <dgm:pt modelId="{04BAD77F-CF14-46BF-8775-02547CE88FE9}" type="parTrans" cxnId="{5A3D764D-0187-44E4-A72F-6ABE69CDE821}">
      <dgm:prSet/>
      <dgm:spPr/>
      <dgm:t>
        <a:bodyPr/>
        <a:lstStyle/>
        <a:p>
          <a:endParaRPr lang="th-TH"/>
        </a:p>
      </dgm:t>
    </dgm:pt>
    <dgm:pt modelId="{343D284E-49DF-4CA6-A852-5ACA416EB766}" type="sibTrans" cxnId="{5A3D764D-0187-44E4-A72F-6ABE69CDE821}">
      <dgm:prSet/>
      <dgm:spPr/>
      <dgm:t>
        <a:bodyPr/>
        <a:lstStyle/>
        <a:p>
          <a:endParaRPr lang="th-TH"/>
        </a:p>
      </dgm:t>
    </dgm:pt>
    <dgm:pt modelId="{0F6E6BD4-85B2-482A-982A-FF4DE8D20480}">
      <dgm:prSet phldrT="[ข้อความ]" custT="1"/>
      <dgm:spPr/>
      <dgm:t>
        <a:bodyPr/>
        <a:lstStyle/>
        <a:p>
          <a:r>
            <a:rPr lang="th-TH" sz="1800" b="1" dirty="0">
              <a:latin typeface="AngsanaUPC" panose="02020603050405020304" pitchFamily="18" charset="-34"/>
              <a:cs typeface="AngsanaUPC" panose="02020603050405020304" pitchFamily="18" charset="-34"/>
            </a:rPr>
            <a:t>ยื่นคำขอแปรญัตติต่อคณะกรรมาธิการ </a:t>
          </a:r>
          <a:endParaRPr lang="th-TH" sz="1800" b="1" dirty="0"/>
        </a:p>
      </dgm:t>
    </dgm:pt>
    <dgm:pt modelId="{FE80C635-6A0E-49F9-BC32-839B9DA8EEB5}" type="parTrans" cxnId="{3A047CC5-311F-46DD-B004-62FE98BBABAE}">
      <dgm:prSet/>
      <dgm:spPr/>
      <dgm:t>
        <a:bodyPr/>
        <a:lstStyle/>
        <a:p>
          <a:endParaRPr lang="th-TH"/>
        </a:p>
      </dgm:t>
    </dgm:pt>
    <dgm:pt modelId="{5FAA1382-55E7-430B-97DF-93A9E23F880B}" type="sibTrans" cxnId="{3A047CC5-311F-46DD-B004-62FE98BBABAE}">
      <dgm:prSet/>
      <dgm:spPr/>
      <dgm:t>
        <a:bodyPr/>
        <a:lstStyle/>
        <a:p>
          <a:endParaRPr lang="th-TH"/>
        </a:p>
      </dgm:t>
    </dgm:pt>
    <dgm:pt modelId="{CECDE2F4-8B7B-44CD-AC02-CD13459FA629}">
      <dgm:prSet phldrT="[ข้อความ]" custT="1"/>
      <dgm:spPr/>
      <dgm:t>
        <a:bodyPr/>
        <a:lstStyle/>
        <a:p>
          <a:endParaRPr lang="th-TH" sz="1800" b="1" dirty="0"/>
        </a:p>
      </dgm:t>
    </dgm:pt>
    <dgm:pt modelId="{EC7CBCA1-3B0B-4569-9292-8E3177E91E1E}" type="parTrans" cxnId="{5DAC0243-0049-431E-8EB5-FF78739084C0}">
      <dgm:prSet/>
      <dgm:spPr/>
      <dgm:t>
        <a:bodyPr/>
        <a:lstStyle/>
        <a:p>
          <a:endParaRPr lang="th-TH"/>
        </a:p>
      </dgm:t>
    </dgm:pt>
    <dgm:pt modelId="{DCCD1E14-B8E8-402F-A736-6B9A81E47695}" type="sibTrans" cxnId="{5DAC0243-0049-431E-8EB5-FF78739084C0}">
      <dgm:prSet/>
      <dgm:spPr/>
      <dgm:t>
        <a:bodyPr/>
        <a:lstStyle/>
        <a:p>
          <a:endParaRPr lang="th-TH"/>
        </a:p>
      </dgm:t>
    </dgm:pt>
    <dgm:pt modelId="{9F3CF449-25B1-4A02-B00A-B4DDABBCEE9F}">
      <dgm:prSet phldrT="[ข้อความ]" custT="1"/>
      <dgm:spPr/>
      <dgm:t>
        <a:bodyPr/>
        <a:lstStyle/>
        <a:p>
          <a:r>
            <a:rPr lang="th-TH" sz="1800" b="1" dirty="0">
              <a:latin typeface="AngsanaUPC" panose="02020603050405020304" pitchFamily="18" charset="-34"/>
              <a:cs typeface="AngsanaUPC" panose="02020603050405020304" pitchFamily="18" charset="-34"/>
            </a:rPr>
            <a:t>จัดให้มีระบบการจัดทำ การใช้จ่ายเงินอย่างมีประสิทธิภาพและสัมฤทธิผล กำกับดูแลการใช้จ่ายเงิน และระบบการควบคุมภายใน</a:t>
          </a:r>
          <a:endParaRPr lang="th-TH" sz="1800" b="1" dirty="0"/>
        </a:p>
      </dgm:t>
    </dgm:pt>
    <dgm:pt modelId="{3151E4E1-F86A-427E-B1F4-B6D153C096EA}" type="parTrans" cxnId="{0D2D2F7D-40E5-4673-8418-9C39856C00CB}">
      <dgm:prSet/>
      <dgm:spPr/>
      <dgm:t>
        <a:bodyPr/>
        <a:lstStyle/>
        <a:p>
          <a:endParaRPr lang="th-TH"/>
        </a:p>
      </dgm:t>
    </dgm:pt>
    <dgm:pt modelId="{3E59DA85-9EB5-48EB-9BC9-3D55D17BD55D}" type="sibTrans" cxnId="{0D2D2F7D-40E5-4673-8418-9C39856C00CB}">
      <dgm:prSet/>
      <dgm:spPr/>
      <dgm:t>
        <a:bodyPr/>
        <a:lstStyle/>
        <a:p>
          <a:endParaRPr lang="th-TH"/>
        </a:p>
      </dgm:t>
    </dgm:pt>
    <dgm:pt modelId="{6DE55089-3208-4E77-888D-8B84BF1EB30A}" type="pres">
      <dgm:prSet presAssocID="{DB331D46-EBDF-4CE9-83F3-E75D4C352EA5}" presName="Name0" presStyleCnt="0">
        <dgm:presLayoutVars>
          <dgm:dir/>
          <dgm:resizeHandles val="exact"/>
        </dgm:presLayoutVars>
      </dgm:prSet>
      <dgm:spPr/>
    </dgm:pt>
    <dgm:pt modelId="{51F38669-2856-4815-8CF0-B85B0F461872}" type="pres">
      <dgm:prSet presAssocID="{8E67B983-6CDC-44A5-B1DE-9370CE21E1FF}" presName="node" presStyleLbl="node1" presStyleIdx="0" presStyleCnt="4">
        <dgm:presLayoutVars>
          <dgm:bulletEnabled val="1"/>
        </dgm:presLayoutVars>
      </dgm:prSet>
      <dgm:spPr/>
    </dgm:pt>
    <dgm:pt modelId="{EF30062C-3F19-4A1B-B6F2-ADA111CF7E2E}" type="pres">
      <dgm:prSet presAssocID="{A24F1428-B52A-40A9-AD00-9A5539C0B54C}" presName="sibTrans" presStyleCnt="0"/>
      <dgm:spPr/>
    </dgm:pt>
    <dgm:pt modelId="{C94CE5C0-1BEF-4E1D-8964-58000AEF5396}" type="pres">
      <dgm:prSet presAssocID="{634B26BA-E379-4C7A-821C-397E1FE43463}" presName="node" presStyleLbl="node1" presStyleIdx="1" presStyleCnt="4">
        <dgm:presLayoutVars>
          <dgm:bulletEnabled val="1"/>
        </dgm:presLayoutVars>
      </dgm:prSet>
      <dgm:spPr/>
    </dgm:pt>
    <dgm:pt modelId="{36D3512C-F014-499E-AF76-699AB61DB3BB}" type="pres">
      <dgm:prSet presAssocID="{7305F441-62E7-447A-B74E-C528439B215B}" presName="sibTrans" presStyleCnt="0"/>
      <dgm:spPr/>
    </dgm:pt>
    <dgm:pt modelId="{BD854098-8A7D-4C92-86E0-762F0159BF57}" type="pres">
      <dgm:prSet presAssocID="{4DD069D5-91AA-4B12-864A-DDA30864FFA6}" presName="node" presStyleLbl="node1" presStyleIdx="2" presStyleCnt="4">
        <dgm:presLayoutVars>
          <dgm:bulletEnabled val="1"/>
        </dgm:presLayoutVars>
      </dgm:prSet>
      <dgm:spPr/>
    </dgm:pt>
    <dgm:pt modelId="{F93CDAF7-65D3-44B7-B286-E168E3EDD25F}" type="pres">
      <dgm:prSet presAssocID="{98A8F847-C7EE-464D-9046-289C52C87837}" presName="sibTrans" presStyleCnt="0"/>
      <dgm:spPr/>
    </dgm:pt>
    <dgm:pt modelId="{33DF4F91-5C82-48ED-8E25-1EAA3DB80313}" type="pres">
      <dgm:prSet presAssocID="{792E46C5-31C2-4DBE-AD48-BC4EBDFFDBC8}" presName="node" presStyleLbl="node1" presStyleIdx="3" presStyleCnt="4">
        <dgm:presLayoutVars>
          <dgm:bulletEnabled val="1"/>
        </dgm:presLayoutVars>
      </dgm:prSet>
      <dgm:spPr/>
    </dgm:pt>
  </dgm:ptLst>
  <dgm:cxnLst>
    <dgm:cxn modelId="{CC99D100-DD6D-48A8-A12A-66AE3DDF2B2B}" type="presOf" srcId="{9F3CF449-25B1-4A02-B00A-B4DDABBCEE9F}" destId="{BD854098-8A7D-4C92-86E0-762F0159BF57}" srcOrd="0" destOrd="3" presId="urn:microsoft.com/office/officeart/2005/8/layout/hList6"/>
    <dgm:cxn modelId="{BFBC542C-C679-4809-A6AA-071FB911E453}" srcId="{8E67B983-6CDC-44A5-B1DE-9370CE21E1FF}" destId="{70DE6DA1-EA1B-4C5C-BE47-F94A9878ADCB}" srcOrd="1" destOrd="0" parTransId="{9C21D244-A109-4473-8B2A-FD73370B22ED}" sibTransId="{42C7C1DE-71B9-422B-ADE5-973F82EEBAA7}"/>
    <dgm:cxn modelId="{03E02160-F9D7-4029-81F5-CFF985854B9A}" srcId="{DB331D46-EBDF-4CE9-83F3-E75D4C352EA5}" destId="{8E67B983-6CDC-44A5-B1DE-9370CE21E1FF}" srcOrd="0" destOrd="0" parTransId="{353BB7AE-E12A-4398-9032-3A2FFE24E44C}" sibTransId="{A24F1428-B52A-40A9-AD00-9A5539C0B54C}"/>
    <dgm:cxn modelId="{2EFA5342-5700-42D6-BAEA-67B3A201F3AA}" type="presOf" srcId="{792E46C5-31C2-4DBE-AD48-BC4EBDFFDBC8}" destId="{33DF4F91-5C82-48ED-8E25-1EAA3DB80313}" srcOrd="0" destOrd="0" presId="urn:microsoft.com/office/officeart/2005/8/layout/hList6"/>
    <dgm:cxn modelId="{5DAC0243-0049-431E-8EB5-FF78739084C0}" srcId="{4DD069D5-91AA-4B12-864A-DDA30864FFA6}" destId="{CECDE2F4-8B7B-44CD-AC02-CD13459FA629}" srcOrd="3" destOrd="0" parTransId="{EC7CBCA1-3B0B-4569-9292-8E3177E91E1E}" sibTransId="{DCCD1E14-B8E8-402F-A736-6B9A81E47695}"/>
    <dgm:cxn modelId="{D7956B47-E689-4D04-8F37-FA3D04941267}" type="presOf" srcId="{27EBD5DE-7147-4061-B789-CACCEE9B9FE7}" destId="{33DF4F91-5C82-48ED-8E25-1EAA3DB80313}" srcOrd="0" destOrd="1" presId="urn:microsoft.com/office/officeart/2005/8/layout/hList6"/>
    <dgm:cxn modelId="{1B200668-098E-4E1E-B561-76D43494B3F8}" srcId="{4DD069D5-91AA-4B12-864A-DDA30864FFA6}" destId="{0DA7A3B0-4BF8-4DAC-886D-F8E648925174}" srcOrd="0" destOrd="0" parTransId="{CF390BD6-C010-43CC-87FD-5B9E9589A371}" sibTransId="{8CF52497-420D-4CDC-9D34-02BD3F428E6A}"/>
    <dgm:cxn modelId="{060EDA6B-924B-4772-96F8-B43F33B0F620}" type="presOf" srcId="{4DD069D5-91AA-4B12-864A-DDA30864FFA6}" destId="{BD854098-8A7D-4C92-86E0-762F0159BF57}" srcOrd="0" destOrd="0" presId="urn:microsoft.com/office/officeart/2005/8/layout/hList6"/>
    <dgm:cxn modelId="{5A3D764D-0187-44E4-A72F-6ABE69CDE821}" srcId="{4DD069D5-91AA-4B12-864A-DDA30864FFA6}" destId="{3AA1B7D4-08A8-492B-990E-2DD4472CA6FE}" srcOrd="4" destOrd="0" parTransId="{04BAD77F-CF14-46BF-8775-02547CE88FE9}" sibTransId="{343D284E-49DF-4CA6-A852-5ACA416EB766}"/>
    <dgm:cxn modelId="{538D2172-FBDC-4487-BE8A-EE8BF48959E1}" type="presOf" srcId="{70DE6DA1-EA1B-4C5C-BE47-F94A9878ADCB}" destId="{51F38669-2856-4815-8CF0-B85B0F461872}" srcOrd="0" destOrd="2" presId="urn:microsoft.com/office/officeart/2005/8/layout/hList6"/>
    <dgm:cxn modelId="{856C2158-6B09-446A-90D1-8746B2A86352}" srcId="{8E67B983-6CDC-44A5-B1DE-9370CE21E1FF}" destId="{C58DE2E2-4A5B-4893-A29F-7D4CD1A063B3}" srcOrd="0" destOrd="0" parTransId="{3CB8A818-8E87-4259-8006-4321E58A9F1C}" sibTransId="{8D9A72CB-3FFC-4332-8BDC-C9061567CEF0}"/>
    <dgm:cxn modelId="{0D2D2F7D-40E5-4673-8418-9C39856C00CB}" srcId="{4DD069D5-91AA-4B12-864A-DDA30864FFA6}" destId="{9F3CF449-25B1-4A02-B00A-B4DDABBCEE9F}" srcOrd="2" destOrd="0" parTransId="{3151E4E1-F86A-427E-B1F4-B6D153C096EA}" sibTransId="{3E59DA85-9EB5-48EB-9BC9-3D55D17BD55D}"/>
    <dgm:cxn modelId="{02136282-E383-4E9A-A2D4-2B0E6C23D083}" srcId="{DB331D46-EBDF-4CE9-83F3-E75D4C352EA5}" destId="{634B26BA-E379-4C7A-821C-397E1FE43463}" srcOrd="1" destOrd="0" parTransId="{1A8DCCD3-EEBF-45C5-8D8F-104CC370EAD5}" sibTransId="{7305F441-62E7-447A-B74E-C528439B215B}"/>
    <dgm:cxn modelId="{281E439B-9EE4-4A1E-AA4C-FCB799664B70}" type="presOf" srcId="{DB331D46-EBDF-4CE9-83F3-E75D4C352EA5}" destId="{6DE55089-3208-4E77-888D-8B84BF1EB30A}" srcOrd="0" destOrd="0" presId="urn:microsoft.com/office/officeart/2005/8/layout/hList6"/>
    <dgm:cxn modelId="{B24789A1-8E83-4E4D-BAD5-21B09EDA117A}" srcId="{DB331D46-EBDF-4CE9-83F3-E75D4C352EA5}" destId="{4DD069D5-91AA-4B12-864A-DDA30864FFA6}" srcOrd="2" destOrd="0" parTransId="{D6F26578-135E-42DB-8FAA-B0B1FC824AEF}" sibTransId="{98A8F847-C7EE-464D-9046-289C52C87837}"/>
    <dgm:cxn modelId="{6124D4A2-2B95-4F7B-AAB7-8382DBE526FF}" type="presOf" srcId="{634B26BA-E379-4C7A-821C-397E1FE43463}" destId="{C94CE5C0-1BEF-4E1D-8964-58000AEF5396}" srcOrd="0" destOrd="0" presId="urn:microsoft.com/office/officeart/2005/8/layout/hList6"/>
    <dgm:cxn modelId="{75E57DAC-1B59-4D6F-BEC3-0FD691278BBA}" type="presOf" srcId="{3AA1B7D4-08A8-492B-990E-2DD4472CA6FE}" destId="{BD854098-8A7D-4C92-86E0-762F0159BF57}" srcOrd="0" destOrd="5" presId="urn:microsoft.com/office/officeart/2005/8/layout/hList6"/>
    <dgm:cxn modelId="{ED84B5B6-A48D-4B0A-B670-001A1F1789A4}" type="presOf" srcId="{C58DE2E2-4A5B-4893-A29F-7D4CD1A063B3}" destId="{51F38669-2856-4815-8CF0-B85B0F461872}" srcOrd="0" destOrd="1" presId="urn:microsoft.com/office/officeart/2005/8/layout/hList6"/>
    <dgm:cxn modelId="{C32DADC2-E7A6-4021-BD27-F5CC4EF5E2DD}" type="presOf" srcId="{0DA7A3B0-4BF8-4DAC-886D-F8E648925174}" destId="{BD854098-8A7D-4C92-86E0-762F0159BF57}" srcOrd="0" destOrd="1" presId="urn:microsoft.com/office/officeart/2005/8/layout/hList6"/>
    <dgm:cxn modelId="{2FC43AC3-ED8E-428F-A9C7-EFA7C2FB9FA3}" type="presOf" srcId="{BB09D7FD-8DDD-4F6E-AD5F-0D46DD21C290}" destId="{C94CE5C0-1BEF-4E1D-8964-58000AEF5396}" srcOrd="0" destOrd="1" presId="urn:microsoft.com/office/officeart/2005/8/layout/hList6"/>
    <dgm:cxn modelId="{3A047CC5-311F-46DD-B004-62FE98BBABAE}" srcId="{4DD069D5-91AA-4B12-864A-DDA30864FFA6}" destId="{0F6E6BD4-85B2-482A-982A-FF4DE8D20480}" srcOrd="1" destOrd="0" parTransId="{FE80C635-6A0E-49F9-BC32-839B9DA8EEB5}" sibTransId="{5FAA1382-55E7-430B-97DF-93A9E23F880B}"/>
    <dgm:cxn modelId="{BAEF80D8-5E3C-46E9-BE83-BF338908C2E7}" srcId="{DB331D46-EBDF-4CE9-83F3-E75D4C352EA5}" destId="{792E46C5-31C2-4DBE-AD48-BC4EBDFFDBC8}" srcOrd="3" destOrd="0" parTransId="{33B76BD0-10A6-4FAD-9EC0-A75C84ABEF1A}" sibTransId="{6A6D5FD2-D0FA-4BA6-9355-813FD5B54C72}"/>
    <dgm:cxn modelId="{BDC30FDF-DCA7-469D-BF2E-4373B66580BD}" srcId="{634B26BA-E379-4C7A-821C-397E1FE43463}" destId="{BB09D7FD-8DDD-4F6E-AD5F-0D46DD21C290}" srcOrd="0" destOrd="0" parTransId="{79D69A1E-3755-4DA1-97E8-B5D46FD3DCC7}" sibTransId="{6C546A1E-0A2E-4FB0-9BA0-D739592CCFF1}"/>
    <dgm:cxn modelId="{C85EC9DF-B797-415F-AD31-4013E1E1AA6D}" srcId="{792E46C5-31C2-4DBE-AD48-BC4EBDFFDBC8}" destId="{27EBD5DE-7147-4061-B789-CACCEE9B9FE7}" srcOrd="0" destOrd="0" parTransId="{A7FAB989-D982-4F70-BD28-1C0093F1DFE9}" sibTransId="{2600F9D6-B6B5-4EAC-AC93-A7A7C52C90EB}"/>
    <dgm:cxn modelId="{619EAAE2-56D4-49B5-96E5-93B168A577DD}" type="presOf" srcId="{CECDE2F4-8B7B-44CD-AC02-CD13459FA629}" destId="{BD854098-8A7D-4C92-86E0-762F0159BF57}" srcOrd="0" destOrd="4" presId="urn:microsoft.com/office/officeart/2005/8/layout/hList6"/>
    <dgm:cxn modelId="{72B52DF8-E13E-4F5B-8DB2-4DF83916C665}" type="presOf" srcId="{8E67B983-6CDC-44A5-B1DE-9370CE21E1FF}" destId="{51F38669-2856-4815-8CF0-B85B0F461872}" srcOrd="0" destOrd="0" presId="urn:microsoft.com/office/officeart/2005/8/layout/hList6"/>
    <dgm:cxn modelId="{BDCD2BFD-C11B-4620-8BC0-E69B6BCD1A3A}" type="presOf" srcId="{0F6E6BD4-85B2-482A-982A-FF4DE8D20480}" destId="{BD854098-8A7D-4C92-86E0-762F0159BF57}" srcOrd="0" destOrd="2" presId="urn:microsoft.com/office/officeart/2005/8/layout/hList6"/>
    <dgm:cxn modelId="{C39F7EE2-A148-472A-9F04-1BA26BFF61D5}" type="presParOf" srcId="{6DE55089-3208-4E77-888D-8B84BF1EB30A}" destId="{51F38669-2856-4815-8CF0-B85B0F461872}" srcOrd="0" destOrd="0" presId="urn:microsoft.com/office/officeart/2005/8/layout/hList6"/>
    <dgm:cxn modelId="{4ADD6C7E-5CF4-4C52-843A-974E2AF8F217}" type="presParOf" srcId="{6DE55089-3208-4E77-888D-8B84BF1EB30A}" destId="{EF30062C-3F19-4A1B-B6F2-ADA111CF7E2E}" srcOrd="1" destOrd="0" presId="urn:microsoft.com/office/officeart/2005/8/layout/hList6"/>
    <dgm:cxn modelId="{777AD836-7414-421F-AA99-2575A7291140}" type="presParOf" srcId="{6DE55089-3208-4E77-888D-8B84BF1EB30A}" destId="{C94CE5C0-1BEF-4E1D-8964-58000AEF5396}" srcOrd="2" destOrd="0" presId="urn:microsoft.com/office/officeart/2005/8/layout/hList6"/>
    <dgm:cxn modelId="{4C19AF07-EA25-4E77-B112-45A2FAC35E13}" type="presParOf" srcId="{6DE55089-3208-4E77-888D-8B84BF1EB30A}" destId="{36D3512C-F014-499E-AF76-699AB61DB3BB}" srcOrd="3" destOrd="0" presId="urn:microsoft.com/office/officeart/2005/8/layout/hList6"/>
    <dgm:cxn modelId="{60A622F4-DC32-445D-9FCD-FA22E7B9BC32}" type="presParOf" srcId="{6DE55089-3208-4E77-888D-8B84BF1EB30A}" destId="{BD854098-8A7D-4C92-86E0-762F0159BF57}" srcOrd="4" destOrd="0" presId="urn:microsoft.com/office/officeart/2005/8/layout/hList6"/>
    <dgm:cxn modelId="{78CB9991-052D-4935-9030-C012075C5797}" type="presParOf" srcId="{6DE55089-3208-4E77-888D-8B84BF1EB30A}" destId="{F93CDAF7-65D3-44B7-B286-E168E3EDD25F}" srcOrd="5" destOrd="0" presId="urn:microsoft.com/office/officeart/2005/8/layout/hList6"/>
    <dgm:cxn modelId="{8859536D-DCDB-49D8-9234-99383CBEB71D}" type="presParOf" srcId="{6DE55089-3208-4E77-888D-8B84BF1EB30A}" destId="{33DF4F91-5C82-48ED-8E25-1EAA3DB8031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CC7C4E-E0B9-4216-A663-0B45ED2CE3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3F1C5D6-D79A-408A-BB37-4445AB374BCB}">
      <dgm:prSet phldrT="[ข้อความ]"/>
      <dgm:spPr/>
      <dgm:t>
        <a:bodyPr/>
        <a:lstStyle/>
        <a:p>
          <a:r>
            <a:rPr lang="th-TH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การดำเนินกิจกรรม มาตรการ หรือโครงการที่ก่อให้เกิดภาระต่องบประมาณหรือภาระทางการคลังในอนาคตตามที่คณะกรรมการกำหนด  (มาตรา 27)</a:t>
          </a:r>
          <a:endParaRPr lang="th-TH" dirty="0">
            <a:solidFill>
              <a:schemeClr val="tx1"/>
            </a:solidFill>
          </a:endParaRPr>
        </a:p>
      </dgm:t>
    </dgm:pt>
    <dgm:pt modelId="{434E250D-9299-49B3-8EA7-32D864FD1E58}" type="parTrans" cxnId="{CF44A48C-4FA2-4946-B09A-2511408B085A}">
      <dgm:prSet/>
      <dgm:spPr/>
      <dgm:t>
        <a:bodyPr/>
        <a:lstStyle/>
        <a:p>
          <a:endParaRPr lang="th-TH"/>
        </a:p>
      </dgm:t>
    </dgm:pt>
    <dgm:pt modelId="{C2A7B775-614B-4ED9-BCE2-59C5500BFF41}" type="sibTrans" cxnId="{CF44A48C-4FA2-4946-B09A-2511408B085A}">
      <dgm:prSet/>
      <dgm:spPr/>
      <dgm:t>
        <a:bodyPr/>
        <a:lstStyle/>
        <a:p>
          <a:endParaRPr lang="th-TH"/>
        </a:p>
      </dgm:t>
    </dgm:pt>
    <dgm:pt modelId="{CEC58512-A261-451B-8258-3817A9C7952A}">
      <dgm:prSet phldrT="[ข้อความ]"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ให้หน่วยงานของรัฐ จัดทำแผนบริหารจัดการกิจกรรมฯ ประมาณการรายจ่าย แหล่งเงินที่ใช้ และประโยชน์ที่จะได้รับ เสนอขออนุมัติต่อคณะรัฐมนตรี และในกรณีที่การดำเนินการก่อให้เกิดการสูญเสียรายได้ของรัฐหรือของหน่วยงานของรัฐ ให้จัดทำประมาณการการสูญเสียรายได้และประโยชน์ที่จะได้รับด้วย </a:t>
          </a:r>
          <a:endParaRPr lang="th-TH" dirty="0"/>
        </a:p>
      </dgm:t>
    </dgm:pt>
    <dgm:pt modelId="{CD648F6C-B652-4B35-A798-6D64E57080B3}" type="parTrans" cxnId="{0BF50666-6541-4102-8375-92F31BDBF156}">
      <dgm:prSet/>
      <dgm:spPr/>
      <dgm:t>
        <a:bodyPr/>
        <a:lstStyle/>
        <a:p>
          <a:endParaRPr lang="th-TH"/>
        </a:p>
      </dgm:t>
    </dgm:pt>
    <dgm:pt modelId="{6ACC873A-390D-4812-BCF4-7DF00EF06F26}" type="sibTrans" cxnId="{0BF50666-6541-4102-8375-92F31BDBF156}">
      <dgm:prSet/>
      <dgm:spPr/>
      <dgm:t>
        <a:bodyPr/>
        <a:lstStyle/>
        <a:p>
          <a:endParaRPr lang="th-TH"/>
        </a:p>
      </dgm:t>
    </dgm:pt>
    <dgm:pt modelId="{C00E14C4-60A9-471B-B43F-7874A590063C}">
      <dgm:prSet phldrT="[ข้อความ]"/>
      <dgm:spPr/>
      <dgm:t>
        <a:bodyPr/>
        <a:lstStyle/>
        <a:p>
          <a:r>
            <a:rPr lang="th-TH" b="1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การมอบหมายให้หน่วยงานของรัฐดำเนินกิจกรรม มาตรการ หรือโครงการ โดยรัฐบาลรับภาระจะชดเชยค่าใช้จ่ายหรือการสูญเสียรายได้ในการดำเนินการนั้น (มาตรา 28)</a:t>
          </a:r>
          <a:endParaRPr lang="th-TH" dirty="0">
            <a:solidFill>
              <a:schemeClr val="tx1"/>
            </a:solidFill>
          </a:endParaRPr>
        </a:p>
      </dgm:t>
    </dgm:pt>
    <dgm:pt modelId="{98BDAD18-7067-4EA1-B087-A9AE2BA505E8}" type="parTrans" cxnId="{C9303F2E-2437-49CB-BDEE-BBD78A658F76}">
      <dgm:prSet/>
      <dgm:spPr/>
      <dgm:t>
        <a:bodyPr/>
        <a:lstStyle/>
        <a:p>
          <a:endParaRPr lang="th-TH"/>
        </a:p>
      </dgm:t>
    </dgm:pt>
    <dgm:pt modelId="{09E69954-67EE-4223-A05F-FECC82D05B52}" type="sibTrans" cxnId="{C9303F2E-2437-49CB-BDEE-BBD78A658F76}">
      <dgm:prSet/>
      <dgm:spPr/>
      <dgm:t>
        <a:bodyPr/>
        <a:lstStyle/>
        <a:p>
          <a:endParaRPr lang="th-TH"/>
        </a:p>
      </dgm:t>
    </dgm:pt>
    <dgm:pt modelId="{172CB690-55B2-41BD-BB85-C17184467030}">
      <dgm:prSet phldrT="[ข้อความ]"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ให้กระทำได้เฉพาะกรณีที่อยู่ในหน้าที่และอำนาจตามกฎหมายและอยู่ภายในขอบแห่งวัตถุประสงค์ของหน่วยงานของรัฐนั้น</a:t>
          </a:r>
          <a:endParaRPr lang="th-TH" dirty="0"/>
        </a:p>
      </dgm:t>
    </dgm:pt>
    <dgm:pt modelId="{57C607E8-A261-4604-8EBB-D8098B20CB41}" type="parTrans" cxnId="{26C6A569-F56A-4FD8-9A3C-A7BE018F0F88}">
      <dgm:prSet/>
      <dgm:spPr/>
      <dgm:t>
        <a:bodyPr/>
        <a:lstStyle/>
        <a:p>
          <a:endParaRPr lang="th-TH"/>
        </a:p>
      </dgm:t>
    </dgm:pt>
    <dgm:pt modelId="{EF5D5A4E-D7C7-48C3-9D54-8B9082504200}" type="sibTrans" cxnId="{26C6A569-F56A-4FD8-9A3C-A7BE018F0F88}">
      <dgm:prSet/>
      <dgm:spPr/>
      <dgm:t>
        <a:bodyPr/>
        <a:lstStyle/>
        <a:p>
          <a:endParaRPr lang="th-TH"/>
        </a:p>
      </dgm:t>
    </dgm:pt>
    <dgm:pt modelId="{336FFEFA-3515-41D1-BF84-70301D926B57}">
      <dgm:prSet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ให้คณะรัฐมนตรีพิจารณาความจำเป็นเร่งด่วน ประโยชน์ที่ได้รับ และภาระทางการคลัง หรือการสูญเสียรายได้ที่จะเกิดขึ้นในอนาคตด้วย </a:t>
          </a:r>
        </a:p>
      </dgm:t>
    </dgm:pt>
    <dgm:pt modelId="{40A3D22F-7723-407A-A629-72DB1E1D3FB5}" type="parTrans" cxnId="{76A19374-FFB6-472A-B472-FE21694FF8CA}">
      <dgm:prSet/>
      <dgm:spPr/>
      <dgm:t>
        <a:bodyPr/>
        <a:lstStyle/>
        <a:p>
          <a:endParaRPr lang="th-TH"/>
        </a:p>
      </dgm:t>
    </dgm:pt>
    <dgm:pt modelId="{0625A99E-0537-437F-B8D6-EF683B1B4EC2}" type="sibTrans" cxnId="{76A19374-FFB6-472A-B472-FE21694FF8CA}">
      <dgm:prSet/>
      <dgm:spPr/>
      <dgm:t>
        <a:bodyPr/>
        <a:lstStyle/>
        <a:p>
          <a:endParaRPr lang="th-TH"/>
        </a:p>
      </dgm:t>
    </dgm:pt>
    <dgm:pt modelId="{297D270D-A1CE-4800-88FC-03B10BEC1375}">
      <dgm:prSet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ให้หน่วยงานของรัฐจัดทำรายงานเปรียบเทียบประโยชน์ที่ได้รับกับการสูญเสียรายได้ที่เกิดขึ้นจริงกับประมาณการที่ได้จัดทำเสนอคณะรัฐมนตรีเพื่อทราบเป็นประจำทุกสิ้นปีงบประมาณ จนกว่าการดำเนินการดังกล่าวจะแล้วเสร็จ</a:t>
          </a:r>
        </a:p>
      </dgm:t>
    </dgm:pt>
    <dgm:pt modelId="{91C300FC-43AD-4800-834E-82723F2EA740}" type="parTrans" cxnId="{A0B1514D-B3D9-4144-862D-135ACBC5F63B}">
      <dgm:prSet/>
      <dgm:spPr/>
      <dgm:t>
        <a:bodyPr/>
        <a:lstStyle/>
        <a:p>
          <a:endParaRPr lang="th-TH"/>
        </a:p>
      </dgm:t>
    </dgm:pt>
    <dgm:pt modelId="{AC92AA55-22C2-4EAD-B383-BF1D4D8526B3}" type="sibTrans" cxnId="{A0B1514D-B3D9-4144-862D-135ACBC5F63B}">
      <dgm:prSet/>
      <dgm:spPr/>
      <dgm:t>
        <a:bodyPr/>
        <a:lstStyle/>
        <a:p>
          <a:endParaRPr lang="th-TH"/>
        </a:p>
      </dgm:t>
    </dgm:pt>
    <dgm:pt modelId="{803070DB-E76D-4910-BE0E-966CB5E401A0}">
      <dgm:prSet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ในการมอบหมาย คณะรัฐมนตรีต้องพิจารณาภาระทางการคลังของรัฐที่อาจเกิดขึ้นทั้งในปัจจุบันและในอนาคต ผลกระทบต่อการดำเนินงานของหน่วยงานของรัฐ ซึ่งได้รับมอบหมายนั้น และแนวทางการบริหารจัดการภาระทางการคลังของรัฐและผลกระทบจากการดำเนินการดังกล่าว</a:t>
          </a:r>
        </a:p>
      </dgm:t>
    </dgm:pt>
    <dgm:pt modelId="{F9DC3E70-B2EE-4EE2-9A4B-4F70D3CE9428}" type="parTrans" cxnId="{32FD4FF0-F75A-45DF-8E87-EFF255D3B870}">
      <dgm:prSet/>
      <dgm:spPr/>
      <dgm:t>
        <a:bodyPr/>
        <a:lstStyle/>
        <a:p>
          <a:endParaRPr lang="th-TH"/>
        </a:p>
      </dgm:t>
    </dgm:pt>
    <dgm:pt modelId="{A4135F99-8A2F-4679-9091-1DFF92CA070C}" type="sibTrans" cxnId="{32FD4FF0-F75A-45DF-8E87-EFF255D3B870}">
      <dgm:prSet/>
      <dgm:spPr/>
      <dgm:t>
        <a:bodyPr/>
        <a:lstStyle/>
        <a:p>
          <a:endParaRPr lang="th-TH"/>
        </a:p>
      </dgm:t>
    </dgm:pt>
    <dgm:pt modelId="{25F159CF-FE1F-4C85-B278-61C491877E32}">
      <dgm:prSet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ภาระที่รัฐต้องรับชดเชยค่าใช้จ่ายในการดำเนินการ ต้องมียอดคงค้างทั้งหมดรวมกันไม่เกินอัตราที่คณะกรรมการกำหนด</a:t>
          </a:r>
        </a:p>
      </dgm:t>
    </dgm:pt>
    <dgm:pt modelId="{7CBE0562-3DA3-4AD2-B60F-D7AC16B97EF4}" type="parTrans" cxnId="{550205C8-81FB-445B-9B55-FC6B9E0B43AF}">
      <dgm:prSet/>
      <dgm:spPr/>
      <dgm:t>
        <a:bodyPr/>
        <a:lstStyle/>
        <a:p>
          <a:endParaRPr lang="th-TH"/>
        </a:p>
      </dgm:t>
    </dgm:pt>
    <dgm:pt modelId="{A4106DCD-B876-49A0-8FCD-AEC54EE517D2}" type="sibTrans" cxnId="{550205C8-81FB-445B-9B55-FC6B9E0B43AF}">
      <dgm:prSet/>
      <dgm:spPr/>
      <dgm:t>
        <a:bodyPr/>
        <a:lstStyle/>
        <a:p>
          <a:endParaRPr lang="th-TH"/>
        </a:p>
      </dgm:t>
    </dgm:pt>
    <dgm:pt modelId="{F7930D46-0FCB-46C3-B879-67115859261C}">
      <dgm:prSet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ให้หน่วยงานของรัฐจัดทำประมาณการต้นทุนทางการเงินและการบริหารจัดการที่รัฐจะต้องรับภาระทั้งหมด และแจ้งให้คณะกรรมการและกระทรวงการคลังทราบ</a:t>
          </a:r>
        </a:p>
      </dgm:t>
    </dgm:pt>
    <dgm:pt modelId="{A1963B79-86E8-43B8-9216-02572AEA7253}" type="parTrans" cxnId="{01674DDA-64E2-49C8-A4C4-6A28AA8C3BBE}">
      <dgm:prSet/>
      <dgm:spPr/>
      <dgm:t>
        <a:bodyPr/>
        <a:lstStyle/>
        <a:p>
          <a:endParaRPr lang="th-TH"/>
        </a:p>
      </dgm:t>
    </dgm:pt>
    <dgm:pt modelId="{87CA1235-3CD0-4BB8-AABF-F442E6179820}" type="sibTrans" cxnId="{01674DDA-64E2-49C8-A4C4-6A28AA8C3BBE}">
      <dgm:prSet/>
      <dgm:spPr/>
      <dgm:t>
        <a:bodyPr/>
        <a:lstStyle/>
        <a:p>
          <a:endParaRPr lang="th-TH"/>
        </a:p>
      </dgm:t>
    </dgm:pt>
    <dgm:pt modelId="{9A665DC6-B105-4EBE-B912-8097B610BFF6}">
      <dgm:prSet phldrT="[ข้อความ]"/>
      <dgm:spPr/>
      <dgm:t>
        <a:bodyPr/>
        <a:lstStyle/>
        <a:p>
          <a:r>
            <a:rPr lang="th-TH" b="1" dirty="0">
              <a:latin typeface="AngsanaUPC" panose="02020603050405020304" pitchFamily="18" charset="-34"/>
              <a:cs typeface="AngsanaUPC" panose="02020603050405020304" pitchFamily="18" charset="-34"/>
            </a:rPr>
            <a:t>- เพื่อฟื้นฟูหรือกระตุ้นเศรษฐกิจ หรือเพื่อเพิ่มขีดความสามารถในการประกอบอาชีพหรือยกระดับคุณภาพชีวิตของประชาชน หรือเพื่อช่วยเหลือฟื้นฟูผู้ได้รับผลกระทบจากสาธารณภัยหรือการก่อวินาศกรรม</a:t>
          </a:r>
          <a:endParaRPr lang="th-TH" dirty="0"/>
        </a:p>
      </dgm:t>
    </dgm:pt>
    <dgm:pt modelId="{3B6D6334-D73B-470A-A4E1-F415A2DB5868}" type="parTrans" cxnId="{8991BB8F-C7FE-489D-B959-246222254449}">
      <dgm:prSet/>
      <dgm:spPr/>
      <dgm:t>
        <a:bodyPr/>
        <a:lstStyle/>
        <a:p>
          <a:endParaRPr lang="th-TH"/>
        </a:p>
      </dgm:t>
    </dgm:pt>
    <dgm:pt modelId="{730066C8-A593-499E-A725-84FE3DA67441}" type="sibTrans" cxnId="{8991BB8F-C7FE-489D-B959-246222254449}">
      <dgm:prSet/>
      <dgm:spPr/>
      <dgm:t>
        <a:bodyPr/>
        <a:lstStyle/>
        <a:p>
          <a:endParaRPr lang="th-TH"/>
        </a:p>
      </dgm:t>
    </dgm:pt>
    <dgm:pt modelId="{A762DCCB-A5A9-4717-9741-C0BF92A6D636}" type="pres">
      <dgm:prSet presAssocID="{0CCC7C4E-E0B9-4216-A663-0B45ED2CE399}" presName="Name0" presStyleCnt="0">
        <dgm:presLayoutVars>
          <dgm:dir/>
          <dgm:animLvl val="lvl"/>
          <dgm:resizeHandles val="exact"/>
        </dgm:presLayoutVars>
      </dgm:prSet>
      <dgm:spPr/>
    </dgm:pt>
    <dgm:pt modelId="{51A60664-DFF3-4201-B29C-F6F01A9DB92B}" type="pres">
      <dgm:prSet presAssocID="{83F1C5D6-D79A-408A-BB37-4445AB374BCB}" presName="composite" presStyleCnt="0"/>
      <dgm:spPr/>
    </dgm:pt>
    <dgm:pt modelId="{6C79A5C8-4C6D-430F-9CE4-B46CC0945FD2}" type="pres">
      <dgm:prSet presAssocID="{83F1C5D6-D79A-408A-BB37-4445AB374BC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D66E402-F91B-4D7B-A048-5D5FEF7FFC60}" type="pres">
      <dgm:prSet presAssocID="{83F1C5D6-D79A-408A-BB37-4445AB374BCB}" presName="desTx" presStyleLbl="alignAccFollowNode1" presStyleIdx="0" presStyleCnt="2">
        <dgm:presLayoutVars>
          <dgm:bulletEnabled val="1"/>
        </dgm:presLayoutVars>
      </dgm:prSet>
      <dgm:spPr/>
    </dgm:pt>
    <dgm:pt modelId="{1162C1C3-DE69-46FB-839C-2000C1EADDC9}" type="pres">
      <dgm:prSet presAssocID="{C2A7B775-614B-4ED9-BCE2-59C5500BFF41}" presName="space" presStyleCnt="0"/>
      <dgm:spPr/>
    </dgm:pt>
    <dgm:pt modelId="{263D4769-E74D-49D0-BBCB-053CEEA6EF7F}" type="pres">
      <dgm:prSet presAssocID="{C00E14C4-60A9-471B-B43F-7874A590063C}" presName="composite" presStyleCnt="0"/>
      <dgm:spPr/>
    </dgm:pt>
    <dgm:pt modelId="{4C0CE5EC-20DF-4B21-A950-1433C9B28331}" type="pres">
      <dgm:prSet presAssocID="{C00E14C4-60A9-471B-B43F-7874A590063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A5163F2-0CA0-4CD9-99DE-E4EC2BE02C19}" type="pres">
      <dgm:prSet presAssocID="{C00E14C4-60A9-471B-B43F-7874A590063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5BD4928-3BFA-49AD-9E31-9C35BE81EAAF}" type="presOf" srcId="{F7930D46-0FCB-46C3-B879-67115859261C}" destId="{FA5163F2-0CA0-4CD9-99DE-E4EC2BE02C19}" srcOrd="0" destOrd="4" presId="urn:microsoft.com/office/officeart/2005/8/layout/hList1"/>
    <dgm:cxn modelId="{C9303F2E-2437-49CB-BDEE-BBD78A658F76}" srcId="{0CCC7C4E-E0B9-4216-A663-0B45ED2CE399}" destId="{C00E14C4-60A9-471B-B43F-7874A590063C}" srcOrd="1" destOrd="0" parTransId="{98BDAD18-7067-4EA1-B087-A9AE2BA505E8}" sibTransId="{09E69954-67EE-4223-A05F-FECC82D05B52}"/>
    <dgm:cxn modelId="{20AC7B5C-DB15-4289-ACEE-86D96ED0A62A}" type="presOf" srcId="{25F159CF-FE1F-4C85-B278-61C491877E32}" destId="{FA5163F2-0CA0-4CD9-99DE-E4EC2BE02C19}" srcOrd="0" destOrd="3" presId="urn:microsoft.com/office/officeart/2005/8/layout/hList1"/>
    <dgm:cxn modelId="{0BF50666-6541-4102-8375-92F31BDBF156}" srcId="{83F1C5D6-D79A-408A-BB37-4445AB374BCB}" destId="{CEC58512-A261-451B-8258-3817A9C7952A}" srcOrd="0" destOrd="0" parTransId="{CD648F6C-B652-4B35-A798-6D64E57080B3}" sibTransId="{6ACC873A-390D-4812-BCF4-7DF00EF06F26}"/>
    <dgm:cxn modelId="{26C6A569-F56A-4FD8-9A3C-A7BE018F0F88}" srcId="{C00E14C4-60A9-471B-B43F-7874A590063C}" destId="{172CB690-55B2-41BD-BB85-C17184467030}" srcOrd="0" destOrd="0" parTransId="{57C607E8-A261-4604-8EBB-D8098B20CB41}" sibTransId="{EF5D5A4E-D7C7-48C3-9D54-8B9082504200}"/>
    <dgm:cxn modelId="{A0B1514D-B3D9-4144-862D-135ACBC5F63B}" srcId="{83F1C5D6-D79A-408A-BB37-4445AB374BCB}" destId="{297D270D-A1CE-4800-88FC-03B10BEC1375}" srcOrd="2" destOrd="0" parTransId="{91C300FC-43AD-4800-834E-82723F2EA740}" sibTransId="{AC92AA55-22C2-4EAD-B383-BF1D4D8526B3}"/>
    <dgm:cxn modelId="{76A19374-FFB6-472A-B472-FE21694FF8CA}" srcId="{83F1C5D6-D79A-408A-BB37-4445AB374BCB}" destId="{336FFEFA-3515-41D1-BF84-70301D926B57}" srcOrd="1" destOrd="0" parTransId="{40A3D22F-7723-407A-A629-72DB1E1D3FB5}" sibTransId="{0625A99E-0537-437F-B8D6-EF683B1B4EC2}"/>
    <dgm:cxn modelId="{67279887-90BA-4576-ACCC-2275D1A56F02}" type="presOf" srcId="{C00E14C4-60A9-471B-B43F-7874A590063C}" destId="{4C0CE5EC-20DF-4B21-A950-1433C9B28331}" srcOrd="0" destOrd="0" presId="urn:microsoft.com/office/officeart/2005/8/layout/hList1"/>
    <dgm:cxn modelId="{4056C78A-0C25-4C37-85EA-5C59C6CE6336}" type="presOf" srcId="{83F1C5D6-D79A-408A-BB37-4445AB374BCB}" destId="{6C79A5C8-4C6D-430F-9CE4-B46CC0945FD2}" srcOrd="0" destOrd="0" presId="urn:microsoft.com/office/officeart/2005/8/layout/hList1"/>
    <dgm:cxn modelId="{CF44A48C-4FA2-4946-B09A-2511408B085A}" srcId="{0CCC7C4E-E0B9-4216-A663-0B45ED2CE399}" destId="{83F1C5D6-D79A-408A-BB37-4445AB374BCB}" srcOrd="0" destOrd="0" parTransId="{434E250D-9299-49B3-8EA7-32D864FD1E58}" sibTransId="{C2A7B775-614B-4ED9-BCE2-59C5500BFF41}"/>
    <dgm:cxn modelId="{1863F78D-02C1-4880-B4C9-D79EF90FE90F}" type="presOf" srcId="{172CB690-55B2-41BD-BB85-C17184467030}" destId="{FA5163F2-0CA0-4CD9-99DE-E4EC2BE02C19}" srcOrd="0" destOrd="0" presId="urn:microsoft.com/office/officeart/2005/8/layout/hList1"/>
    <dgm:cxn modelId="{8991BB8F-C7FE-489D-B959-246222254449}" srcId="{C00E14C4-60A9-471B-B43F-7874A590063C}" destId="{9A665DC6-B105-4EBE-B912-8097B610BFF6}" srcOrd="1" destOrd="0" parTransId="{3B6D6334-D73B-470A-A4E1-F415A2DB5868}" sibTransId="{730066C8-A593-499E-A725-84FE3DA67441}"/>
    <dgm:cxn modelId="{BB65D69D-25C9-4A2E-8761-4C973CC4688A}" type="presOf" srcId="{0CCC7C4E-E0B9-4216-A663-0B45ED2CE399}" destId="{A762DCCB-A5A9-4717-9741-C0BF92A6D636}" srcOrd="0" destOrd="0" presId="urn:microsoft.com/office/officeart/2005/8/layout/hList1"/>
    <dgm:cxn modelId="{D3C1B69F-00A7-452A-824B-73525B0DA7BC}" type="presOf" srcId="{803070DB-E76D-4910-BE0E-966CB5E401A0}" destId="{FA5163F2-0CA0-4CD9-99DE-E4EC2BE02C19}" srcOrd="0" destOrd="2" presId="urn:microsoft.com/office/officeart/2005/8/layout/hList1"/>
    <dgm:cxn modelId="{62293EA0-5F05-4AE9-ABD7-5920010707C5}" type="presOf" srcId="{CEC58512-A261-451B-8258-3817A9C7952A}" destId="{ED66E402-F91B-4D7B-A048-5D5FEF7FFC60}" srcOrd="0" destOrd="0" presId="urn:microsoft.com/office/officeart/2005/8/layout/hList1"/>
    <dgm:cxn modelId="{8744AEC6-5109-4E9A-A1E6-ED5C9CEA48E7}" type="presOf" srcId="{297D270D-A1CE-4800-88FC-03B10BEC1375}" destId="{ED66E402-F91B-4D7B-A048-5D5FEF7FFC60}" srcOrd="0" destOrd="2" presId="urn:microsoft.com/office/officeart/2005/8/layout/hList1"/>
    <dgm:cxn modelId="{550205C8-81FB-445B-9B55-FC6B9E0B43AF}" srcId="{C00E14C4-60A9-471B-B43F-7874A590063C}" destId="{25F159CF-FE1F-4C85-B278-61C491877E32}" srcOrd="3" destOrd="0" parTransId="{7CBE0562-3DA3-4AD2-B60F-D7AC16B97EF4}" sibTransId="{A4106DCD-B876-49A0-8FCD-AEC54EE517D2}"/>
    <dgm:cxn modelId="{01674DDA-64E2-49C8-A4C4-6A28AA8C3BBE}" srcId="{C00E14C4-60A9-471B-B43F-7874A590063C}" destId="{F7930D46-0FCB-46C3-B879-67115859261C}" srcOrd="4" destOrd="0" parTransId="{A1963B79-86E8-43B8-9216-02572AEA7253}" sibTransId="{87CA1235-3CD0-4BB8-AABF-F442E6179820}"/>
    <dgm:cxn modelId="{426BBCE9-F6E4-425F-B8FE-734CC3D2D622}" type="presOf" srcId="{9A665DC6-B105-4EBE-B912-8097B610BFF6}" destId="{FA5163F2-0CA0-4CD9-99DE-E4EC2BE02C19}" srcOrd="0" destOrd="1" presId="urn:microsoft.com/office/officeart/2005/8/layout/hList1"/>
    <dgm:cxn modelId="{868911ED-673D-4C0D-9241-93115AE1E672}" type="presOf" srcId="{336FFEFA-3515-41D1-BF84-70301D926B57}" destId="{ED66E402-F91B-4D7B-A048-5D5FEF7FFC60}" srcOrd="0" destOrd="1" presId="urn:microsoft.com/office/officeart/2005/8/layout/hList1"/>
    <dgm:cxn modelId="{32FD4FF0-F75A-45DF-8E87-EFF255D3B870}" srcId="{C00E14C4-60A9-471B-B43F-7874A590063C}" destId="{803070DB-E76D-4910-BE0E-966CB5E401A0}" srcOrd="2" destOrd="0" parTransId="{F9DC3E70-B2EE-4EE2-9A4B-4F70D3CE9428}" sibTransId="{A4135F99-8A2F-4679-9091-1DFF92CA070C}"/>
    <dgm:cxn modelId="{0E63302B-D7E2-4E2E-BD47-2E988EFF0F4F}" type="presParOf" srcId="{A762DCCB-A5A9-4717-9741-C0BF92A6D636}" destId="{51A60664-DFF3-4201-B29C-F6F01A9DB92B}" srcOrd="0" destOrd="0" presId="urn:microsoft.com/office/officeart/2005/8/layout/hList1"/>
    <dgm:cxn modelId="{69535C61-6D1F-4571-966A-3A4518EBCA63}" type="presParOf" srcId="{51A60664-DFF3-4201-B29C-F6F01A9DB92B}" destId="{6C79A5C8-4C6D-430F-9CE4-B46CC0945FD2}" srcOrd="0" destOrd="0" presId="urn:microsoft.com/office/officeart/2005/8/layout/hList1"/>
    <dgm:cxn modelId="{D6923825-8912-4A65-8D8B-894160A8156C}" type="presParOf" srcId="{51A60664-DFF3-4201-B29C-F6F01A9DB92B}" destId="{ED66E402-F91B-4D7B-A048-5D5FEF7FFC60}" srcOrd="1" destOrd="0" presId="urn:microsoft.com/office/officeart/2005/8/layout/hList1"/>
    <dgm:cxn modelId="{4FF9028D-E9C7-45A5-BC40-47F0379106F2}" type="presParOf" srcId="{A762DCCB-A5A9-4717-9741-C0BF92A6D636}" destId="{1162C1C3-DE69-46FB-839C-2000C1EADDC9}" srcOrd="1" destOrd="0" presId="urn:microsoft.com/office/officeart/2005/8/layout/hList1"/>
    <dgm:cxn modelId="{CCD31A9C-9067-4F3E-A5BC-BF81D7195C93}" type="presParOf" srcId="{A762DCCB-A5A9-4717-9741-C0BF92A6D636}" destId="{263D4769-E74D-49D0-BBCB-053CEEA6EF7F}" srcOrd="2" destOrd="0" presId="urn:microsoft.com/office/officeart/2005/8/layout/hList1"/>
    <dgm:cxn modelId="{C78CF7F7-28EA-45C7-B536-D7C085A3B3F9}" type="presParOf" srcId="{263D4769-E74D-49D0-BBCB-053CEEA6EF7F}" destId="{4C0CE5EC-20DF-4B21-A950-1433C9B28331}" srcOrd="0" destOrd="0" presId="urn:microsoft.com/office/officeart/2005/8/layout/hList1"/>
    <dgm:cxn modelId="{8935D3E0-FC38-4F5C-9D19-DADE36F8A1E4}" type="presParOf" srcId="{263D4769-E74D-49D0-BBCB-053CEEA6EF7F}" destId="{FA5163F2-0CA0-4CD9-99DE-E4EC2BE02C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574790-8435-4144-8C73-835D27AE31D3}" type="doc">
      <dgm:prSet loTypeId="urn:microsoft.com/office/officeart/2005/8/layout/cycle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9E9222B2-DF14-4BD2-9964-CBDFAA28F6BB}">
      <dgm:prSet phldrT="[ข้อความ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</a:rPr>
            <a:t>รายได้</a:t>
          </a:r>
        </a:p>
      </dgm:t>
    </dgm:pt>
    <dgm:pt modelId="{F776928B-9A6B-4732-B02C-2B933925E618}" type="parTrans" cxnId="{5CF478CE-C349-4A52-A018-4999EFF00879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6E37A194-B71A-4ECB-A256-B05BF7016C66}" type="sibTrans" cxnId="{5CF478CE-C349-4A52-A018-4999EFF00879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DDEA04B8-3F5C-4E7A-9162-CF928AA4B762}">
      <dgm:prSet phldrT="[ข้อความ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</a:rPr>
            <a:t>รายจ่าย</a:t>
          </a:r>
        </a:p>
      </dgm:t>
    </dgm:pt>
    <dgm:pt modelId="{91D0FD84-2033-45A1-A58A-75A4FA639B5E}" type="parTrans" cxnId="{A31DED3D-7ACF-47C0-A755-5768CE77F0C1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52765AA7-FFF0-4AC6-8139-5E0809824ABE}" type="sibTrans" cxnId="{A31DED3D-7ACF-47C0-A755-5768CE77F0C1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B3E877AA-AC01-4481-BF2A-D9B90036087F}">
      <dgm:prSet phldrT="[ข้อความ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</a:rPr>
            <a:t>ทรัพย์สินและการบริหารทรัพย์สินของรัฐ</a:t>
          </a:r>
        </a:p>
      </dgm:t>
    </dgm:pt>
    <dgm:pt modelId="{9A0AFBDD-49CA-43DF-9128-744286365ADB}" type="parTrans" cxnId="{97D5CD22-DC0C-48E6-9500-1B592F643955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7EA6F045-E6B4-4003-999A-FCDB209766A7}" type="sibTrans" cxnId="{97D5CD22-DC0C-48E6-9500-1B592F643955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739BCF96-FCDF-4A45-BFE0-86E13E87121E}">
      <dgm:prSet phldrT="[ข้อความ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</a:rPr>
            <a:t>การก่อหนี้และการบริหารหนี้</a:t>
          </a:r>
        </a:p>
      </dgm:t>
    </dgm:pt>
    <dgm:pt modelId="{8EBB7C55-25F1-4B7F-B193-13E023F83B78}" type="parTrans" cxnId="{DDF7D665-8B65-43F8-95D0-B2E904A373BB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72A4EF56-EFEA-4C5A-A9C6-C3FF09293C61}" type="sibTrans" cxnId="{DDF7D665-8B65-43F8-95D0-B2E904A373BB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B9F7A930-F150-4DC5-B2DB-A376CC080D22}">
      <dgm:prSet phldrT="[ข้อความ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</a:rPr>
            <a:t>เงินนอกงบประมาณและทุนหมุนเวียน</a:t>
          </a:r>
        </a:p>
      </dgm:t>
    </dgm:pt>
    <dgm:pt modelId="{60F67A2B-5F5E-482A-A44D-A50E7C6AC685}" type="parTrans" cxnId="{CF0DA80D-7977-4ACE-9709-B8EBE4EB7EB3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59F34D41-0527-434A-B2EC-6E1F97470C02}" type="sibTrans" cxnId="{CF0DA80D-7977-4ACE-9709-B8EBE4EB7EB3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0C853A5F-515D-457D-8537-2F6AC059772E}">
      <dgm:prSet phldrT="[ข้อความ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</a:rPr>
            <a:t>การคลังท้องถิ่น</a:t>
          </a:r>
        </a:p>
      </dgm:t>
    </dgm:pt>
    <dgm:pt modelId="{167AC0A3-CE26-4576-9D14-C12FBEB69E19}" type="parTrans" cxnId="{567A5920-DAFA-4977-B538-B798F5112155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E8B6CE9A-66D8-4E7F-AA42-528895BC2330}" type="sibTrans" cxnId="{567A5920-DAFA-4977-B538-B798F5112155}">
      <dgm:prSet/>
      <dgm:spPr/>
      <dgm:t>
        <a:bodyPr/>
        <a:lstStyle/>
        <a:p>
          <a:endParaRPr lang="th-TH" sz="1600" b="1">
            <a:solidFill>
              <a:schemeClr val="tx1"/>
            </a:solidFill>
          </a:endParaRPr>
        </a:p>
      </dgm:t>
    </dgm:pt>
    <dgm:pt modelId="{B82FB06B-C136-45D6-8835-537D082B1DBE}" type="pres">
      <dgm:prSet presAssocID="{E9574790-8435-4144-8C73-835D27AE31D3}" presName="cycle" presStyleCnt="0">
        <dgm:presLayoutVars>
          <dgm:dir/>
          <dgm:resizeHandles val="exact"/>
        </dgm:presLayoutVars>
      </dgm:prSet>
      <dgm:spPr/>
    </dgm:pt>
    <dgm:pt modelId="{5F5D563E-C55D-427B-937A-0783F81C07B3}" type="pres">
      <dgm:prSet presAssocID="{9E9222B2-DF14-4BD2-9964-CBDFAA28F6BB}" presName="node" presStyleLbl="node1" presStyleIdx="0" presStyleCnt="6">
        <dgm:presLayoutVars>
          <dgm:bulletEnabled val="1"/>
        </dgm:presLayoutVars>
      </dgm:prSet>
      <dgm:spPr/>
    </dgm:pt>
    <dgm:pt modelId="{7FE2A7A5-05EA-41CD-8FDE-105F9A6A5C10}" type="pres">
      <dgm:prSet presAssocID="{9E9222B2-DF14-4BD2-9964-CBDFAA28F6BB}" presName="spNode" presStyleCnt="0"/>
      <dgm:spPr/>
    </dgm:pt>
    <dgm:pt modelId="{C5DFE3AA-B27D-4EC1-976D-6111327BD799}" type="pres">
      <dgm:prSet presAssocID="{6E37A194-B71A-4ECB-A256-B05BF7016C66}" presName="sibTrans" presStyleLbl="sibTrans1D1" presStyleIdx="0" presStyleCnt="6"/>
      <dgm:spPr/>
    </dgm:pt>
    <dgm:pt modelId="{C296FD06-B5DF-4DBD-AB90-C2E63DADB9DC}" type="pres">
      <dgm:prSet presAssocID="{DDEA04B8-3F5C-4E7A-9162-CF928AA4B762}" presName="node" presStyleLbl="node1" presStyleIdx="1" presStyleCnt="6">
        <dgm:presLayoutVars>
          <dgm:bulletEnabled val="1"/>
        </dgm:presLayoutVars>
      </dgm:prSet>
      <dgm:spPr/>
    </dgm:pt>
    <dgm:pt modelId="{627E1CDB-2D29-4190-96A9-9BE440C290C6}" type="pres">
      <dgm:prSet presAssocID="{DDEA04B8-3F5C-4E7A-9162-CF928AA4B762}" presName="spNode" presStyleCnt="0"/>
      <dgm:spPr/>
    </dgm:pt>
    <dgm:pt modelId="{1C2DC089-B253-45F5-8BE9-91D3111A0807}" type="pres">
      <dgm:prSet presAssocID="{52765AA7-FFF0-4AC6-8139-5E0809824ABE}" presName="sibTrans" presStyleLbl="sibTrans1D1" presStyleIdx="1" presStyleCnt="6"/>
      <dgm:spPr/>
    </dgm:pt>
    <dgm:pt modelId="{69134644-1E67-4491-9708-152D35EFE318}" type="pres">
      <dgm:prSet presAssocID="{B3E877AA-AC01-4481-BF2A-D9B90036087F}" presName="node" presStyleLbl="node1" presStyleIdx="2" presStyleCnt="6">
        <dgm:presLayoutVars>
          <dgm:bulletEnabled val="1"/>
        </dgm:presLayoutVars>
      </dgm:prSet>
      <dgm:spPr/>
    </dgm:pt>
    <dgm:pt modelId="{1E37E209-4C7B-4585-8F32-C90ED8E75A2B}" type="pres">
      <dgm:prSet presAssocID="{B3E877AA-AC01-4481-BF2A-D9B90036087F}" presName="spNode" presStyleCnt="0"/>
      <dgm:spPr/>
    </dgm:pt>
    <dgm:pt modelId="{AB155CA8-551F-4263-AF5C-317A06D8DC5E}" type="pres">
      <dgm:prSet presAssocID="{7EA6F045-E6B4-4003-999A-FCDB209766A7}" presName="sibTrans" presStyleLbl="sibTrans1D1" presStyleIdx="2" presStyleCnt="6"/>
      <dgm:spPr/>
    </dgm:pt>
    <dgm:pt modelId="{57DE6D26-A676-48F7-9991-1D9434401EAA}" type="pres">
      <dgm:prSet presAssocID="{739BCF96-FCDF-4A45-BFE0-86E13E87121E}" presName="node" presStyleLbl="node1" presStyleIdx="3" presStyleCnt="6">
        <dgm:presLayoutVars>
          <dgm:bulletEnabled val="1"/>
        </dgm:presLayoutVars>
      </dgm:prSet>
      <dgm:spPr/>
    </dgm:pt>
    <dgm:pt modelId="{E95C9FE2-4E78-4221-9E6A-FC21341CED34}" type="pres">
      <dgm:prSet presAssocID="{739BCF96-FCDF-4A45-BFE0-86E13E87121E}" presName="spNode" presStyleCnt="0"/>
      <dgm:spPr/>
    </dgm:pt>
    <dgm:pt modelId="{9EF5E144-531C-47EA-92CA-7D759948D5E6}" type="pres">
      <dgm:prSet presAssocID="{72A4EF56-EFEA-4C5A-A9C6-C3FF09293C61}" presName="sibTrans" presStyleLbl="sibTrans1D1" presStyleIdx="3" presStyleCnt="6"/>
      <dgm:spPr/>
    </dgm:pt>
    <dgm:pt modelId="{E3AC655B-D2B5-4289-9BA7-976E32C5A878}" type="pres">
      <dgm:prSet presAssocID="{B9F7A930-F150-4DC5-B2DB-A376CC080D22}" presName="node" presStyleLbl="node1" presStyleIdx="4" presStyleCnt="6">
        <dgm:presLayoutVars>
          <dgm:bulletEnabled val="1"/>
        </dgm:presLayoutVars>
      </dgm:prSet>
      <dgm:spPr/>
    </dgm:pt>
    <dgm:pt modelId="{43BBF523-2F7C-4CB9-B46B-07A5741B17C4}" type="pres">
      <dgm:prSet presAssocID="{B9F7A930-F150-4DC5-B2DB-A376CC080D22}" presName="spNode" presStyleCnt="0"/>
      <dgm:spPr/>
    </dgm:pt>
    <dgm:pt modelId="{4F557D48-EE2C-4105-BA5B-245482A8B37C}" type="pres">
      <dgm:prSet presAssocID="{59F34D41-0527-434A-B2EC-6E1F97470C02}" presName="sibTrans" presStyleLbl="sibTrans1D1" presStyleIdx="4" presStyleCnt="6"/>
      <dgm:spPr/>
    </dgm:pt>
    <dgm:pt modelId="{E4A8C446-B709-45F4-B7A2-1A884623F190}" type="pres">
      <dgm:prSet presAssocID="{0C853A5F-515D-457D-8537-2F6AC059772E}" presName="node" presStyleLbl="node1" presStyleIdx="5" presStyleCnt="6">
        <dgm:presLayoutVars>
          <dgm:bulletEnabled val="1"/>
        </dgm:presLayoutVars>
      </dgm:prSet>
      <dgm:spPr/>
    </dgm:pt>
    <dgm:pt modelId="{92397C79-ECEA-4993-9F25-958F9AEDE8DF}" type="pres">
      <dgm:prSet presAssocID="{0C853A5F-515D-457D-8537-2F6AC059772E}" presName="spNode" presStyleCnt="0"/>
      <dgm:spPr/>
    </dgm:pt>
    <dgm:pt modelId="{1D037F16-40EF-4569-A233-93EA157A8A04}" type="pres">
      <dgm:prSet presAssocID="{E8B6CE9A-66D8-4E7F-AA42-528895BC2330}" presName="sibTrans" presStyleLbl="sibTrans1D1" presStyleIdx="5" presStyleCnt="6"/>
      <dgm:spPr/>
    </dgm:pt>
  </dgm:ptLst>
  <dgm:cxnLst>
    <dgm:cxn modelId="{CF0DA80D-7977-4ACE-9709-B8EBE4EB7EB3}" srcId="{E9574790-8435-4144-8C73-835D27AE31D3}" destId="{B9F7A930-F150-4DC5-B2DB-A376CC080D22}" srcOrd="4" destOrd="0" parTransId="{60F67A2B-5F5E-482A-A44D-A50E7C6AC685}" sibTransId="{59F34D41-0527-434A-B2EC-6E1F97470C02}"/>
    <dgm:cxn modelId="{0F81181A-0FE5-47C4-8473-754576C69371}" type="presOf" srcId="{739BCF96-FCDF-4A45-BFE0-86E13E87121E}" destId="{57DE6D26-A676-48F7-9991-1D9434401EAA}" srcOrd="0" destOrd="0" presId="urn:microsoft.com/office/officeart/2005/8/layout/cycle6"/>
    <dgm:cxn modelId="{567A5920-DAFA-4977-B538-B798F5112155}" srcId="{E9574790-8435-4144-8C73-835D27AE31D3}" destId="{0C853A5F-515D-457D-8537-2F6AC059772E}" srcOrd="5" destOrd="0" parTransId="{167AC0A3-CE26-4576-9D14-C12FBEB69E19}" sibTransId="{E8B6CE9A-66D8-4E7F-AA42-528895BC2330}"/>
    <dgm:cxn modelId="{97D5CD22-DC0C-48E6-9500-1B592F643955}" srcId="{E9574790-8435-4144-8C73-835D27AE31D3}" destId="{B3E877AA-AC01-4481-BF2A-D9B90036087F}" srcOrd="2" destOrd="0" parTransId="{9A0AFBDD-49CA-43DF-9128-744286365ADB}" sibTransId="{7EA6F045-E6B4-4003-999A-FCDB209766A7}"/>
    <dgm:cxn modelId="{2B175D37-A771-4A2F-A808-9294F93D6D57}" type="presOf" srcId="{DDEA04B8-3F5C-4E7A-9162-CF928AA4B762}" destId="{C296FD06-B5DF-4DBD-AB90-C2E63DADB9DC}" srcOrd="0" destOrd="0" presId="urn:microsoft.com/office/officeart/2005/8/layout/cycle6"/>
    <dgm:cxn modelId="{A31DED3D-7ACF-47C0-A755-5768CE77F0C1}" srcId="{E9574790-8435-4144-8C73-835D27AE31D3}" destId="{DDEA04B8-3F5C-4E7A-9162-CF928AA4B762}" srcOrd="1" destOrd="0" parTransId="{91D0FD84-2033-45A1-A58A-75A4FA639B5E}" sibTransId="{52765AA7-FFF0-4AC6-8139-5E0809824ABE}"/>
    <dgm:cxn modelId="{BBA3DD3E-56EC-424B-BCD2-DE498080FE55}" type="presOf" srcId="{E9574790-8435-4144-8C73-835D27AE31D3}" destId="{B82FB06B-C136-45D6-8835-537D082B1DBE}" srcOrd="0" destOrd="0" presId="urn:microsoft.com/office/officeart/2005/8/layout/cycle6"/>
    <dgm:cxn modelId="{5688AB44-B3B7-4BAF-9283-2370A4A62177}" type="presOf" srcId="{6E37A194-B71A-4ECB-A256-B05BF7016C66}" destId="{C5DFE3AA-B27D-4EC1-976D-6111327BD799}" srcOrd="0" destOrd="0" presId="urn:microsoft.com/office/officeart/2005/8/layout/cycle6"/>
    <dgm:cxn modelId="{DDF7D665-8B65-43F8-95D0-B2E904A373BB}" srcId="{E9574790-8435-4144-8C73-835D27AE31D3}" destId="{739BCF96-FCDF-4A45-BFE0-86E13E87121E}" srcOrd="3" destOrd="0" parTransId="{8EBB7C55-25F1-4B7F-B193-13E023F83B78}" sibTransId="{72A4EF56-EFEA-4C5A-A9C6-C3FF09293C61}"/>
    <dgm:cxn modelId="{FF28396D-1D89-45EB-AAB3-1B41B5AF549C}" type="presOf" srcId="{52765AA7-FFF0-4AC6-8139-5E0809824ABE}" destId="{1C2DC089-B253-45F5-8BE9-91D3111A0807}" srcOrd="0" destOrd="0" presId="urn:microsoft.com/office/officeart/2005/8/layout/cycle6"/>
    <dgm:cxn modelId="{9F1C3877-D0D1-4160-AA74-85718E489E67}" type="presOf" srcId="{E8B6CE9A-66D8-4E7F-AA42-528895BC2330}" destId="{1D037F16-40EF-4569-A233-93EA157A8A04}" srcOrd="0" destOrd="0" presId="urn:microsoft.com/office/officeart/2005/8/layout/cycle6"/>
    <dgm:cxn modelId="{095998A4-9B06-48B7-8B2C-9CCD927CEEE6}" type="presOf" srcId="{B3E877AA-AC01-4481-BF2A-D9B90036087F}" destId="{69134644-1E67-4491-9708-152D35EFE318}" srcOrd="0" destOrd="0" presId="urn:microsoft.com/office/officeart/2005/8/layout/cycle6"/>
    <dgm:cxn modelId="{B6FEB7AC-FB16-40F8-B5C2-ABC8225F7B0C}" type="presOf" srcId="{0C853A5F-515D-457D-8537-2F6AC059772E}" destId="{E4A8C446-B709-45F4-B7A2-1A884623F190}" srcOrd="0" destOrd="0" presId="urn:microsoft.com/office/officeart/2005/8/layout/cycle6"/>
    <dgm:cxn modelId="{5CF478CE-C349-4A52-A018-4999EFF00879}" srcId="{E9574790-8435-4144-8C73-835D27AE31D3}" destId="{9E9222B2-DF14-4BD2-9964-CBDFAA28F6BB}" srcOrd="0" destOrd="0" parTransId="{F776928B-9A6B-4732-B02C-2B933925E618}" sibTransId="{6E37A194-B71A-4ECB-A256-B05BF7016C66}"/>
    <dgm:cxn modelId="{32A7FAD1-FED4-4970-B0B8-13DC25E871F0}" type="presOf" srcId="{9E9222B2-DF14-4BD2-9964-CBDFAA28F6BB}" destId="{5F5D563E-C55D-427B-937A-0783F81C07B3}" srcOrd="0" destOrd="0" presId="urn:microsoft.com/office/officeart/2005/8/layout/cycle6"/>
    <dgm:cxn modelId="{A70B11D8-EEAF-4D69-8386-67B53D00606A}" type="presOf" srcId="{B9F7A930-F150-4DC5-B2DB-A376CC080D22}" destId="{E3AC655B-D2B5-4289-9BA7-976E32C5A878}" srcOrd="0" destOrd="0" presId="urn:microsoft.com/office/officeart/2005/8/layout/cycle6"/>
    <dgm:cxn modelId="{1154A6E2-037E-438D-A167-CB1DC36A06C7}" type="presOf" srcId="{72A4EF56-EFEA-4C5A-A9C6-C3FF09293C61}" destId="{9EF5E144-531C-47EA-92CA-7D759948D5E6}" srcOrd="0" destOrd="0" presId="urn:microsoft.com/office/officeart/2005/8/layout/cycle6"/>
    <dgm:cxn modelId="{F86E96E8-D222-4ACA-953D-EBD9E36631B9}" type="presOf" srcId="{59F34D41-0527-434A-B2EC-6E1F97470C02}" destId="{4F557D48-EE2C-4105-BA5B-245482A8B37C}" srcOrd="0" destOrd="0" presId="urn:microsoft.com/office/officeart/2005/8/layout/cycle6"/>
    <dgm:cxn modelId="{2849E3F3-8A70-4677-85A8-DE2D70C732F9}" type="presOf" srcId="{7EA6F045-E6B4-4003-999A-FCDB209766A7}" destId="{AB155CA8-551F-4263-AF5C-317A06D8DC5E}" srcOrd="0" destOrd="0" presId="urn:microsoft.com/office/officeart/2005/8/layout/cycle6"/>
    <dgm:cxn modelId="{AD04FB05-78EA-4F56-A0CB-659D5FDFC51F}" type="presParOf" srcId="{B82FB06B-C136-45D6-8835-537D082B1DBE}" destId="{5F5D563E-C55D-427B-937A-0783F81C07B3}" srcOrd="0" destOrd="0" presId="urn:microsoft.com/office/officeart/2005/8/layout/cycle6"/>
    <dgm:cxn modelId="{26979575-EF6F-4A3B-8E16-85AF49FE493F}" type="presParOf" srcId="{B82FB06B-C136-45D6-8835-537D082B1DBE}" destId="{7FE2A7A5-05EA-41CD-8FDE-105F9A6A5C10}" srcOrd="1" destOrd="0" presId="urn:microsoft.com/office/officeart/2005/8/layout/cycle6"/>
    <dgm:cxn modelId="{57CB4DC7-1037-4D2F-B28C-E643F6A8F6FC}" type="presParOf" srcId="{B82FB06B-C136-45D6-8835-537D082B1DBE}" destId="{C5DFE3AA-B27D-4EC1-976D-6111327BD799}" srcOrd="2" destOrd="0" presId="urn:microsoft.com/office/officeart/2005/8/layout/cycle6"/>
    <dgm:cxn modelId="{07E6F1B1-0F76-4124-AA66-78899F9A5AED}" type="presParOf" srcId="{B82FB06B-C136-45D6-8835-537D082B1DBE}" destId="{C296FD06-B5DF-4DBD-AB90-C2E63DADB9DC}" srcOrd="3" destOrd="0" presId="urn:microsoft.com/office/officeart/2005/8/layout/cycle6"/>
    <dgm:cxn modelId="{34189B26-86E7-46D0-9421-8ABA816B9B49}" type="presParOf" srcId="{B82FB06B-C136-45D6-8835-537D082B1DBE}" destId="{627E1CDB-2D29-4190-96A9-9BE440C290C6}" srcOrd="4" destOrd="0" presId="urn:microsoft.com/office/officeart/2005/8/layout/cycle6"/>
    <dgm:cxn modelId="{84D40909-2B49-4FF3-AA50-6BAAD736B80A}" type="presParOf" srcId="{B82FB06B-C136-45D6-8835-537D082B1DBE}" destId="{1C2DC089-B253-45F5-8BE9-91D3111A0807}" srcOrd="5" destOrd="0" presId="urn:microsoft.com/office/officeart/2005/8/layout/cycle6"/>
    <dgm:cxn modelId="{4669082C-7CC9-46E9-B3FB-293B61F4FB4C}" type="presParOf" srcId="{B82FB06B-C136-45D6-8835-537D082B1DBE}" destId="{69134644-1E67-4491-9708-152D35EFE318}" srcOrd="6" destOrd="0" presId="urn:microsoft.com/office/officeart/2005/8/layout/cycle6"/>
    <dgm:cxn modelId="{E4CCA2F0-F68C-447E-9050-B7C66657D6FD}" type="presParOf" srcId="{B82FB06B-C136-45D6-8835-537D082B1DBE}" destId="{1E37E209-4C7B-4585-8F32-C90ED8E75A2B}" srcOrd="7" destOrd="0" presId="urn:microsoft.com/office/officeart/2005/8/layout/cycle6"/>
    <dgm:cxn modelId="{A132FB1A-F602-4E7A-8836-47E0553032BC}" type="presParOf" srcId="{B82FB06B-C136-45D6-8835-537D082B1DBE}" destId="{AB155CA8-551F-4263-AF5C-317A06D8DC5E}" srcOrd="8" destOrd="0" presId="urn:microsoft.com/office/officeart/2005/8/layout/cycle6"/>
    <dgm:cxn modelId="{42524532-70ED-4300-8352-B489B5DF2FBB}" type="presParOf" srcId="{B82FB06B-C136-45D6-8835-537D082B1DBE}" destId="{57DE6D26-A676-48F7-9991-1D9434401EAA}" srcOrd="9" destOrd="0" presId="urn:microsoft.com/office/officeart/2005/8/layout/cycle6"/>
    <dgm:cxn modelId="{F66184FE-E602-48DB-99B8-50CC0DBF250C}" type="presParOf" srcId="{B82FB06B-C136-45D6-8835-537D082B1DBE}" destId="{E95C9FE2-4E78-4221-9E6A-FC21341CED34}" srcOrd="10" destOrd="0" presId="urn:microsoft.com/office/officeart/2005/8/layout/cycle6"/>
    <dgm:cxn modelId="{BBDCA476-5908-4107-B63D-3945F79B60FD}" type="presParOf" srcId="{B82FB06B-C136-45D6-8835-537D082B1DBE}" destId="{9EF5E144-531C-47EA-92CA-7D759948D5E6}" srcOrd="11" destOrd="0" presId="urn:microsoft.com/office/officeart/2005/8/layout/cycle6"/>
    <dgm:cxn modelId="{8A039FEF-F3EF-4ACD-A8D2-E01A640A14D2}" type="presParOf" srcId="{B82FB06B-C136-45D6-8835-537D082B1DBE}" destId="{E3AC655B-D2B5-4289-9BA7-976E32C5A878}" srcOrd="12" destOrd="0" presId="urn:microsoft.com/office/officeart/2005/8/layout/cycle6"/>
    <dgm:cxn modelId="{CBDDE7FC-B6AD-443C-8F37-D01BBBB03D66}" type="presParOf" srcId="{B82FB06B-C136-45D6-8835-537D082B1DBE}" destId="{43BBF523-2F7C-4CB9-B46B-07A5741B17C4}" srcOrd="13" destOrd="0" presId="urn:microsoft.com/office/officeart/2005/8/layout/cycle6"/>
    <dgm:cxn modelId="{DD1DD09B-74DF-47F0-90A9-0C8DADDB46D3}" type="presParOf" srcId="{B82FB06B-C136-45D6-8835-537D082B1DBE}" destId="{4F557D48-EE2C-4105-BA5B-245482A8B37C}" srcOrd="14" destOrd="0" presId="urn:microsoft.com/office/officeart/2005/8/layout/cycle6"/>
    <dgm:cxn modelId="{AA940B39-E4F0-459B-B9C9-345B25E28853}" type="presParOf" srcId="{B82FB06B-C136-45D6-8835-537D082B1DBE}" destId="{E4A8C446-B709-45F4-B7A2-1A884623F190}" srcOrd="15" destOrd="0" presId="urn:microsoft.com/office/officeart/2005/8/layout/cycle6"/>
    <dgm:cxn modelId="{F9B2952B-8ACF-447D-9A7B-17EACC3A220C}" type="presParOf" srcId="{B82FB06B-C136-45D6-8835-537D082B1DBE}" destId="{92397C79-ECEA-4993-9F25-958F9AEDE8DF}" srcOrd="16" destOrd="0" presId="urn:microsoft.com/office/officeart/2005/8/layout/cycle6"/>
    <dgm:cxn modelId="{A2C53006-BD07-4BC7-9F1B-385EE67B0884}" type="presParOf" srcId="{B82FB06B-C136-45D6-8835-537D082B1DBE}" destId="{1D037F16-40EF-4569-A233-93EA157A8A0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331D46-EBDF-4CE9-83F3-E75D4C352EA5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8E67B983-6CDC-44A5-B1DE-9370CE21E1FF}">
      <dgm:prSet phldrT="[ข้อความ]" custT="1"/>
      <dgm:spPr/>
      <dgm:t>
        <a:bodyPr/>
        <a:lstStyle/>
        <a:p>
          <a:r>
            <a:rPr lang="th-TH" sz="2800" b="1" dirty="0">
              <a:solidFill>
                <a:srgbClr val="FF0000"/>
              </a:solidFill>
            </a:rPr>
            <a:t>ภาษีอากร</a:t>
          </a:r>
        </a:p>
      </dgm:t>
    </dgm:pt>
    <dgm:pt modelId="{353BB7AE-E12A-4398-9032-3A2FFE24E44C}" type="parTrans" cxnId="{03E02160-F9D7-4029-81F5-CFF985854B9A}">
      <dgm:prSet/>
      <dgm:spPr/>
      <dgm:t>
        <a:bodyPr/>
        <a:lstStyle/>
        <a:p>
          <a:endParaRPr lang="th-TH" sz="1800" b="1"/>
        </a:p>
      </dgm:t>
    </dgm:pt>
    <dgm:pt modelId="{A24F1428-B52A-40A9-AD00-9A5539C0B54C}" type="sibTrans" cxnId="{03E02160-F9D7-4029-81F5-CFF985854B9A}">
      <dgm:prSet/>
      <dgm:spPr/>
      <dgm:t>
        <a:bodyPr/>
        <a:lstStyle/>
        <a:p>
          <a:endParaRPr lang="th-TH" sz="1800" b="1"/>
        </a:p>
      </dgm:t>
    </dgm:pt>
    <dgm:pt modelId="{F58003A4-FD56-4375-A911-2DFE9D254BAF}">
      <dgm:prSet phldrT="[ข้อความ]" custT="1"/>
      <dgm:spPr/>
      <dgm:t>
        <a:bodyPr/>
        <a:lstStyle/>
        <a:p>
          <a:r>
            <a:rPr lang="th-TH" sz="1800" b="1" dirty="0"/>
            <a:t>จัดเก็บ อาศัยอำนาจตามกฎหมาย</a:t>
          </a:r>
        </a:p>
      </dgm:t>
    </dgm:pt>
    <dgm:pt modelId="{81CF635D-2E2B-499F-BCCB-4E34CBDF4801}" type="parTrans" cxnId="{732BDADE-3F49-4CF2-9E39-21C521CE92E8}">
      <dgm:prSet/>
      <dgm:spPr/>
      <dgm:t>
        <a:bodyPr/>
        <a:lstStyle/>
        <a:p>
          <a:endParaRPr lang="th-TH" sz="1800" b="1"/>
        </a:p>
      </dgm:t>
    </dgm:pt>
    <dgm:pt modelId="{920ECDF1-1E5E-4C68-8F45-928E53838640}" type="sibTrans" cxnId="{732BDADE-3F49-4CF2-9E39-21C521CE92E8}">
      <dgm:prSet/>
      <dgm:spPr/>
      <dgm:t>
        <a:bodyPr/>
        <a:lstStyle/>
        <a:p>
          <a:endParaRPr lang="th-TH" sz="1800" b="1"/>
        </a:p>
      </dgm:t>
    </dgm:pt>
    <dgm:pt modelId="{C58DE2E2-4A5B-4893-A29F-7D4CD1A063B3}">
      <dgm:prSet phldrT="[ข้อความ]" custT="1"/>
      <dgm:spPr/>
      <dgm:t>
        <a:bodyPr/>
        <a:lstStyle/>
        <a:p>
          <a:r>
            <a:rPr lang="th-TH" sz="1800" b="1" dirty="0"/>
            <a:t>พิจารณาถึงความเป็นธรรม เสมอภาค ไม่เลือกปฏิบัติ การพัฒนาและสนับสนุนเสถียรภาพและความมั่นคงทางเศรษฐกิจและสังคม</a:t>
          </a:r>
        </a:p>
      </dgm:t>
    </dgm:pt>
    <dgm:pt modelId="{3CB8A818-8E87-4259-8006-4321E58A9F1C}" type="parTrans" cxnId="{856C2158-6B09-446A-90D1-8746B2A86352}">
      <dgm:prSet/>
      <dgm:spPr/>
      <dgm:t>
        <a:bodyPr/>
        <a:lstStyle/>
        <a:p>
          <a:endParaRPr lang="th-TH" sz="1800" b="1"/>
        </a:p>
      </dgm:t>
    </dgm:pt>
    <dgm:pt modelId="{8D9A72CB-3FFC-4332-8BDC-C9061567CEF0}" type="sibTrans" cxnId="{856C2158-6B09-446A-90D1-8746B2A86352}">
      <dgm:prSet/>
      <dgm:spPr/>
      <dgm:t>
        <a:bodyPr/>
        <a:lstStyle/>
        <a:p>
          <a:endParaRPr lang="th-TH" sz="1800" b="1"/>
        </a:p>
      </dgm:t>
    </dgm:pt>
    <dgm:pt modelId="{634B26BA-E379-4C7A-821C-397E1FE43463}">
      <dgm:prSet phldrT="[ข้อความ]" custT="1"/>
      <dgm:spPr/>
      <dgm:t>
        <a:bodyPr/>
        <a:lstStyle/>
        <a:p>
          <a:r>
            <a:rPr lang="th-TH" sz="2800" b="1" dirty="0">
              <a:solidFill>
                <a:srgbClr val="FF0000"/>
              </a:solidFill>
            </a:rPr>
            <a:t>ค่าธรรมเนียม</a:t>
          </a:r>
        </a:p>
      </dgm:t>
    </dgm:pt>
    <dgm:pt modelId="{1A8DCCD3-EEBF-45C5-8D8F-104CC370EAD5}" type="parTrans" cxnId="{02136282-E383-4E9A-A2D4-2B0E6C23D083}">
      <dgm:prSet/>
      <dgm:spPr/>
      <dgm:t>
        <a:bodyPr/>
        <a:lstStyle/>
        <a:p>
          <a:endParaRPr lang="th-TH" sz="1800" b="1"/>
        </a:p>
      </dgm:t>
    </dgm:pt>
    <dgm:pt modelId="{7305F441-62E7-447A-B74E-C528439B215B}" type="sibTrans" cxnId="{02136282-E383-4E9A-A2D4-2B0E6C23D083}">
      <dgm:prSet/>
      <dgm:spPr/>
      <dgm:t>
        <a:bodyPr/>
        <a:lstStyle/>
        <a:p>
          <a:endParaRPr lang="th-TH" sz="1800" b="1"/>
        </a:p>
      </dgm:t>
    </dgm:pt>
    <dgm:pt modelId="{BB09D7FD-8DDD-4F6E-AD5F-0D46DD21C290}">
      <dgm:prSet phldrT="[ข้อความ]" custT="1"/>
      <dgm:spPr/>
      <dgm:t>
        <a:bodyPr/>
        <a:lstStyle/>
        <a:p>
          <a:r>
            <a:rPr lang="th-TH" sz="1800" b="1" dirty="0"/>
            <a:t>จัดเก็บ ลด ยกเว้น อาศัยอำนาจตามกฎหมาย</a:t>
          </a:r>
        </a:p>
      </dgm:t>
    </dgm:pt>
    <dgm:pt modelId="{79D69A1E-3755-4DA1-97E8-B5D46FD3DCC7}" type="parTrans" cxnId="{BDC30FDF-DCA7-469D-BF2E-4373B66580BD}">
      <dgm:prSet/>
      <dgm:spPr/>
      <dgm:t>
        <a:bodyPr/>
        <a:lstStyle/>
        <a:p>
          <a:endParaRPr lang="th-TH" sz="1800" b="1"/>
        </a:p>
      </dgm:t>
    </dgm:pt>
    <dgm:pt modelId="{6C546A1E-0A2E-4FB0-9BA0-D739592CCFF1}" type="sibTrans" cxnId="{BDC30FDF-DCA7-469D-BF2E-4373B66580BD}">
      <dgm:prSet/>
      <dgm:spPr/>
      <dgm:t>
        <a:bodyPr/>
        <a:lstStyle/>
        <a:p>
          <a:endParaRPr lang="th-TH" sz="1800" b="1"/>
        </a:p>
      </dgm:t>
    </dgm:pt>
    <dgm:pt modelId="{4DD069D5-91AA-4B12-864A-DDA30864FFA6}">
      <dgm:prSet phldrT="[ข้อความ]" custT="1"/>
      <dgm:spPr/>
      <dgm:t>
        <a:bodyPr/>
        <a:lstStyle/>
        <a:p>
          <a:r>
            <a:rPr lang="th-TH" sz="2800" b="1" dirty="0">
              <a:solidFill>
                <a:srgbClr val="FF0000"/>
              </a:solidFill>
            </a:rPr>
            <a:t>รายได้รัฐวิสาหกิจ</a:t>
          </a:r>
        </a:p>
      </dgm:t>
    </dgm:pt>
    <dgm:pt modelId="{D6F26578-135E-42DB-8FAA-B0B1FC824AEF}" type="parTrans" cxnId="{B24789A1-8E83-4E4D-BAD5-21B09EDA117A}">
      <dgm:prSet/>
      <dgm:spPr/>
      <dgm:t>
        <a:bodyPr/>
        <a:lstStyle/>
        <a:p>
          <a:endParaRPr lang="th-TH" sz="1800" b="1"/>
        </a:p>
      </dgm:t>
    </dgm:pt>
    <dgm:pt modelId="{98A8F847-C7EE-464D-9046-289C52C87837}" type="sibTrans" cxnId="{B24789A1-8E83-4E4D-BAD5-21B09EDA117A}">
      <dgm:prSet/>
      <dgm:spPr/>
      <dgm:t>
        <a:bodyPr/>
        <a:lstStyle/>
        <a:p>
          <a:endParaRPr lang="th-TH" sz="1800" b="1"/>
        </a:p>
      </dgm:t>
    </dgm:pt>
    <dgm:pt modelId="{0DA7A3B0-4BF8-4DAC-886D-F8E648925174}">
      <dgm:prSet phldrT="[ข้อความ]" custT="1"/>
      <dgm:spPr/>
      <dgm:t>
        <a:bodyPr/>
        <a:lstStyle/>
        <a:p>
          <a:r>
            <a:rPr lang="th-TH" sz="1800" b="1" dirty="0"/>
            <a:t>จัดสรรเงินกำไรสุทธิเพื่อนำส่งคลังตามกฎหมายจัดตั้งรัฐวิสาหกิจ</a:t>
          </a:r>
        </a:p>
      </dgm:t>
    </dgm:pt>
    <dgm:pt modelId="{CF390BD6-C010-43CC-87FD-5B9E9589A371}" type="parTrans" cxnId="{1B200668-098E-4E1E-B561-76D43494B3F8}">
      <dgm:prSet/>
      <dgm:spPr/>
      <dgm:t>
        <a:bodyPr/>
        <a:lstStyle/>
        <a:p>
          <a:endParaRPr lang="th-TH" sz="1800" b="1"/>
        </a:p>
      </dgm:t>
    </dgm:pt>
    <dgm:pt modelId="{8CF52497-420D-4CDC-9D34-02BD3F428E6A}" type="sibTrans" cxnId="{1B200668-098E-4E1E-B561-76D43494B3F8}">
      <dgm:prSet/>
      <dgm:spPr/>
      <dgm:t>
        <a:bodyPr/>
        <a:lstStyle/>
        <a:p>
          <a:endParaRPr lang="th-TH" sz="1800" b="1"/>
        </a:p>
      </dgm:t>
    </dgm:pt>
    <dgm:pt modelId="{6E2BDBA8-92B9-41A2-888D-339516BA4514}">
      <dgm:prSet phldrT="[ข้อความ]" custT="1"/>
      <dgm:spPr/>
      <dgm:t>
        <a:bodyPr/>
        <a:lstStyle/>
        <a:p>
          <a:r>
            <a:rPr lang="th-TH" sz="1800" b="1" dirty="0"/>
            <a:t>กระทรวงการคลังกำหนดให้นำส่งคลังเพิ่มเติมตามสมควร</a:t>
          </a:r>
        </a:p>
      </dgm:t>
    </dgm:pt>
    <dgm:pt modelId="{C6EAC20D-18A1-4546-A378-29B791E7756D}" type="parTrans" cxnId="{A24B183C-C4E7-42AB-AFFE-9919D3236D01}">
      <dgm:prSet/>
      <dgm:spPr/>
      <dgm:t>
        <a:bodyPr/>
        <a:lstStyle/>
        <a:p>
          <a:endParaRPr lang="th-TH" sz="1800" b="1"/>
        </a:p>
      </dgm:t>
    </dgm:pt>
    <dgm:pt modelId="{0A54BE2D-F271-4F2C-9D3A-74EB05FCDEB5}" type="sibTrans" cxnId="{A24B183C-C4E7-42AB-AFFE-9919D3236D01}">
      <dgm:prSet/>
      <dgm:spPr/>
      <dgm:t>
        <a:bodyPr/>
        <a:lstStyle/>
        <a:p>
          <a:endParaRPr lang="th-TH" sz="1800" b="1"/>
        </a:p>
      </dgm:t>
    </dgm:pt>
    <dgm:pt modelId="{792E46C5-31C2-4DBE-AD48-BC4EBDFFDBC8}">
      <dgm:prSet phldrT="[ข้อความ]" custT="1"/>
      <dgm:spPr/>
      <dgm:t>
        <a:bodyPr/>
        <a:lstStyle/>
        <a:p>
          <a:r>
            <a:rPr lang="th-TH" sz="2800" b="1" dirty="0">
              <a:solidFill>
                <a:srgbClr val="FF0000"/>
              </a:solidFill>
              <a:cs typeface="+mn-cs"/>
            </a:rPr>
            <a:t>การกันเงินรายได้ </a:t>
          </a:r>
          <a:r>
            <a:rPr lang="en-US" sz="2800" b="1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rPr>
            <a:t>(Earmarked Tax)</a:t>
          </a:r>
          <a:endParaRPr lang="th-TH" sz="2800" b="1" dirty="0">
            <a:solidFill>
              <a:srgbClr val="FF0000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</dgm:t>
    </dgm:pt>
    <dgm:pt modelId="{33B76BD0-10A6-4FAD-9EC0-A75C84ABEF1A}" type="parTrans" cxnId="{BAEF80D8-5E3C-46E9-BE83-BF338908C2E7}">
      <dgm:prSet/>
      <dgm:spPr/>
      <dgm:t>
        <a:bodyPr/>
        <a:lstStyle/>
        <a:p>
          <a:endParaRPr lang="th-TH" sz="1800" b="1"/>
        </a:p>
      </dgm:t>
    </dgm:pt>
    <dgm:pt modelId="{6A6D5FD2-D0FA-4BA6-9355-813FD5B54C72}" type="sibTrans" cxnId="{BAEF80D8-5E3C-46E9-BE83-BF338908C2E7}">
      <dgm:prSet/>
      <dgm:spPr/>
      <dgm:t>
        <a:bodyPr/>
        <a:lstStyle/>
        <a:p>
          <a:endParaRPr lang="th-TH" sz="1800" b="1"/>
        </a:p>
      </dgm:t>
    </dgm:pt>
    <dgm:pt modelId="{27EBD5DE-7147-4061-B789-CACCEE9B9FE7}">
      <dgm:prSet phldrT="[ข้อความ]" custT="1"/>
      <dgm:spPr/>
      <dgm:t>
        <a:bodyPr/>
        <a:lstStyle/>
        <a:p>
          <a:r>
            <a:rPr lang="th-TH" sz="1800" b="1" dirty="0"/>
            <a:t>เพื่อให้หน่วยงานของรัฐนำไปใช้จ่ายตามวัตถุประสงค์ของหน่วยงานนั้น หรือเพื่อการหนึ่งการใดเป็นการเฉพาะจะกระทำมิได้ เว้นแต่จะอาศัยอำนาจตามกฎหมาย</a:t>
          </a:r>
        </a:p>
      </dgm:t>
    </dgm:pt>
    <dgm:pt modelId="{A7FAB989-D982-4F70-BD28-1C0093F1DFE9}" type="parTrans" cxnId="{C85EC9DF-B797-415F-AD31-4013E1E1AA6D}">
      <dgm:prSet/>
      <dgm:spPr/>
      <dgm:t>
        <a:bodyPr/>
        <a:lstStyle/>
        <a:p>
          <a:endParaRPr lang="th-TH" sz="1800" b="1"/>
        </a:p>
      </dgm:t>
    </dgm:pt>
    <dgm:pt modelId="{2600F9D6-B6B5-4EAC-AC93-A7A7C52C90EB}" type="sibTrans" cxnId="{C85EC9DF-B797-415F-AD31-4013E1E1AA6D}">
      <dgm:prSet/>
      <dgm:spPr/>
      <dgm:t>
        <a:bodyPr/>
        <a:lstStyle/>
        <a:p>
          <a:endParaRPr lang="th-TH" sz="1800" b="1"/>
        </a:p>
      </dgm:t>
    </dgm:pt>
    <dgm:pt modelId="{F1129322-E2EA-4B3E-BC0E-7D6A2F393FFC}">
      <dgm:prSet phldrT="[ข้อความ]" custT="1"/>
      <dgm:spPr/>
      <dgm:t>
        <a:bodyPr/>
        <a:lstStyle/>
        <a:p>
          <a:r>
            <a:rPr lang="th-TH" sz="1800" b="1" dirty="0"/>
            <a:t>ยกเว้น/ลด อาศัยอำนาจตามกฎหมาย  โดยจัดทำประมาณการการสูญเสียรายได้และประโยชน์ที่จะได้รับ</a:t>
          </a:r>
        </a:p>
      </dgm:t>
    </dgm:pt>
    <dgm:pt modelId="{4FCF5144-5593-44C0-B946-444FC438FE07}" type="parTrans" cxnId="{2D458001-B4FB-4F4E-8E50-DFFC677ACDE0}">
      <dgm:prSet/>
      <dgm:spPr/>
      <dgm:t>
        <a:bodyPr/>
        <a:lstStyle/>
        <a:p>
          <a:endParaRPr lang="th-TH" sz="1800" b="1"/>
        </a:p>
      </dgm:t>
    </dgm:pt>
    <dgm:pt modelId="{BC5BB20F-A661-45C1-A36C-1663E92B39A0}" type="sibTrans" cxnId="{2D458001-B4FB-4F4E-8E50-DFFC677ACDE0}">
      <dgm:prSet/>
      <dgm:spPr/>
      <dgm:t>
        <a:bodyPr/>
        <a:lstStyle/>
        <a:p>
          <a:endParaRPr lang="th-TH" sz="1800" b="1"/>
        </a:p>
      </dgm:t>
    </dgm:pt>
    <dgm:pt modelId="{8FC4818A-908C-45C5-B2B8-82153BE0C5D9}">
      <dgm:prSet phldrT="[ข้อความ]" custT="1"/>
      <dgm:spPr/>
      <dgm:t>
        <a:bodyPr/>
        <a:lstStyle/>
        <a:p>
          <a:r>
            <a:rPr lang="th-TH" sz="1800" b="1" dirty="0"/>
            <a:t>ให้รัฐวิสาหกิจที่ไม่ต้องเสียภาษีเงินได้นิติบุคคล จัดสรรกำไรสุทธิประจำปีนำส่งคลัง ไม่น้อยกว่าอัตราภาษีเงินได้นิติบุคคล</a:t>
          </a:r>
        </a:p>
      </dgm:t>
    </dgm:pt>
    <dgm:pt modelId="{CD797929-27C3-46AC-8230-69A88A7A1EAC}" type="parTrans" cxnId="{56B314C5-9953-4E84-BCCE-9884BBDDD0E4}">
      <dgm:prSet/>
      <dgm:spPr/>
      <dgm:t>
        <a:bodyPr/>
        <a:lstStyle/>
        <a:p>
          <a:endParaRPr lang="th-TH" sz="1800" b="1"/>
        </a:p>
      </dgm:t>
    </dgm:pt>
    <dgm:pt modelId="{33CDCFF1-9D66-4031-9723-C8B6B1B27881}" type="sibTrans" cxnId="{56B314C5-9953-4E84-BCCE-9884BBDDD0E4}">
      <dgm:prSet/>
      <dgm:spPr/>
      <dgm:t>
        <a:bodyPr/>
        <a:lstStyle/>
        <a:p>
          <a:endParaRPr lang="th-TH" sz="1800" b="1"/>
        </a:p>
      </dgm:t>
    </dgm:pt>
    <dgm:pt modelId="{6DE55089-3208-4E77-888D-8B84BF1EB30A}" type="pres">
      <dgm:prSet presAssocID="{DB331D46-EBDF-4CE9-83F3-E75D4C352EA5}" presName="Name0" presStyleCnt="0">
        <dgm:presLayoutVars>
          <dgm:dir/>
          <dgm:resizeHandles val="exact"/>
        </dgm:presLayoutVars>
      </dgm:prSet>
      <dgm:spPr/>
    </dgm:pt>
    <dgm:pt modelId="{51F38669-2856-4815-8CF0-B85B0F461872}" type="pres">
      <dgm:prSet presAssocID="{8E67B983-6CDC-44A5-B1DE-9370CE21E1FF}" presName="node" presStyleLbl="node1" presStyleIdx="0" presStyleCnt="4">
        <dgm:presLayoutVars>
          <dgm:bulletEnabled val="1"/>
        </dgm:presLayoutVars>
      </dgm:prSet>
      <dgm:spPr/>
    </dgm:pt>
    <dgm:pt modelId="{EF30062C-3F19-4A1B-B6F2-ADA111CF7E2E}" type="pres">
      <dgm:prSet presAssocID="{A24F1428-B52A-40A9-AD00-9A5539C0B54C}" presName="sibTrans" presStyleCnt="0"/>
      <dgm:spPr/>
    </dgm:pt>
    <dgm:pt modelId="{C94CE5C0-1BEF-4E1D-8964-58000AEF5396}" type="pres">
      <dgm:prSet presAssocID="{634B26BA-E379-4C7A-821C-397E1FE43463}" presName="node" presStyleLbl="node1" presStyleIdx="1" presStyleCnt="4">
        <dgm:presLayoutVars>
          <dgm:bulletEnabled val="1"/>
        </dgm:presLayoutVars>
      </dgm:prSet>
      <dgm:spPr/>
    </dgm:pt>
    <dgm:pt modelId="{36D3512C-F014-499E-AF76-699AB61DB3BB}" type="pres">
      <dgm:prSet presAssocID="{7305F441-62E7-447A-B74E-C528439B215B}" presName="sibTrans" presStyleCnt="0"/>
      <dgm:spPr/>
    </dgm:pt>
    <dgm:pt modelId="{BD854098-8A7D-4C92-86E0-762F0159BF57}" type="pres">
      <dgm:prSet presAssocID="{4DD069D5-91AA-4B12-864A-DDA30864FFA6}" presName="node" presStyleLbl="node1" presStyleIdx="2" presStyleCnt="4">
        <dgm:presLayoutVars>
          <dgm:bulletEnabled val="1"/>
        </dgm:presLayoutVars>
      </dgm:prSet>
      <dgm:spPr/>
    </dgm:pt>
    <dgm:pt modelId="{F93CDAF7-65D3-44B7-B286-E168E3EDD25F}" type="pres">
      <dgm:prSet presAssocID="{98A8F847-C7EE-464D-9046-289C52C87837}" presName="sibTrans" presStyleCnt="0"/>
      <dgm:spPr/>
    </dgm:pt>
    <dgm:pt modelId="{33DF4F91-5C82-48ED-8E25-1EAA3DB80313}" type="pres">
      <dgm:prSet presAssocID="{792E46C5-31C2-4DBE-AD48-BC4EBDFFDBC8}" presName="node" presStyleLbl="node1" presStyleIdx="3" presStyleCnt="4">
        <dgm:presLayoutVars>
          <dgm:bulletEnabled val="1"/>
        </dgm:presLayoutVars>
      </dgm:prSet>
      <dgm:spPr/>
    </dgm:pt>
  </dgm:ptLst>
  <dgm:cxnLst>
    <dgm:cxn modelId="{2D458001-B4FB-4F4E-8E50-DFFC677ACDE0}" srcId="{8E67B983-6CDC-44A5-B1DE-9370CE21E1FF}" destId="{F1129322-E2EA-4B3E-BC0E-7D6A2F393FFC}" srcOrd="1" destOrd="0" parTransId="{4FCF5144-5593-44C0-B946-444FC438FE07}" sibTransId="{BC5BB20F-A661-45C1-A36C-1663E92B39A0}"/>
    <dgm:cxn modelId="{93796506-43C7-443C-8BAB-21F939108232}" type="presOf" srcId="{8FC4818A-908C-45C5-B2B8-82153BE0C5D9}" destId="{BD854098-8A7D-4C92-86E0-762F0159BF57}" srcOrd="0" destOrd="2" presId="urn:microsoft.com/office/officeart/2005/8/layout/hList6"/>
    <dgm:cxn modelId="{EF056D39-6418-48F0-B570-894F8A86B59F}" type="presOf" srcId="{27EBD5DE-7147-4061-B789-CACCEE9B9FE7}" destId="{33DF4F91-5C82-48ED-8E25-1EAA3DB80313}" srcOrd="0" destOrd="1" presId="urn:microsoft.com/office/officeart/2005/8/layout/hList6"/>
    <dgm:cxn modelId="{A24B183C-C4E7-42AB-AFFE-9919D3236D01}" srcId="{4DD069D5-91AA-4B12-864A-DDA30864FFA6}" destId="{6E2BDBA8-92B9-41A2-888D-339516BA4514}" srcOrd="2" destOrd="0" parTransId="{C6EAC20D-18A1-4546-A378-29B791E7756D}" sibTransId="{0A54BE2D-F271-4F2C-9D3A-74EB05FCDEB5}"/>
    <dgm:cxn modelId="{C980323E-E29B-44AA-8603-9D4FF2CB5666}" type="presOf" srcId="{792E46C5-31C2-4DBE-AD48-BC4EBDFFDBC8}" destId="{33DF4F91-5C82-48ED-8E25-1EAA3DB80313}" srcOrd="0" destOrd="0" presId="urn:microsoft.com/office/officeart/2005/8/layout/hList6"/>
    <dgm:cxn modelId="{72ED073F-627D-4DAA-BFD0-4C659991815A}" type="presOf" srcId="{8E67B983-6CDC-44A5-B1DE-9370CE21E1FF}" destId="{51F38669-2856-4815-8CF0-B85B0F461872}" srcOrd="0" destOrd="0" presId="urn:microsoft.com/office/officeart/2005/8/layout/hList6"/>
    <dgm:cxn modelId="{8BE10540-277C-49D6-8437-6E05E3BE8498}" type="presOf" srcId="{6E2BDBA8-92B9-41A2-888D-339516BA4514}" destId="{BD854098-8A7D-4C92-86E0-762F0159BF57}" srcOrd="0" destOrd="3" presId="urn:microsoft.com/office/officeart/2005/8/layout/hList6"/>
    <dgm:cxn modelId="{68BCFF5B-9FA2-4D7F-857F-5F06FC803955}" type="presOf" srcId="{4DD069D5-91AA-4B12-864A-DDA30864FFA6}" destId="{BD854098-8A7D-4C92-86E0-762F0159BF57}" srcOrd="0" destOrd="0" presId="urn:microsoft.com/office/officeart/2005/8/layout/hList6"/>
    <dgm:cxn modelId="{03E02160-F9D7-4029-81F5-CFF985854B9A}" srcId="{DB331D46-EBDF-4CE9-83F3-E75D4C352EA5}" destId="{8E67B983-6CDC-44A5-B1DE-9370CE21E1FF}" srcOrd="0" destOrd="0" parTransId="{353BB7AE-E12A-4398-9032-3A2FFE24E44C}" sibTransId="{A24F1428-B52A-40A9-AD00-9A5539C0B54C}"/>
    <dgm:cxn modelId="{1B200668-098E-4E1E-B561-76D43494B3F8}" srcId="{4DD069D5-91AA-4B12-864A-DDA30864FFA6}" destId="{0DA7A3B0-4BF8-4DAC-886D-F8E648925174}" srcOrd="0" destOrd="0" parTransId="{CF390BD6-C010-43CC-87FD-5B9E9589A371}" sibTransId="{8CF52497-420D-4CDC-9D34-02BD3F428E6A}"/>
    <dgm:cxn modelId="{E5E9444C-CFA3-4A14-ACB1-066D9277D766}" type="presOf" srcId="{0DA7A3B0-4BF8-4DAC-886D-F8E648925174}" destId="{BD854098-8A7D-4C92-86E0-762F0159BF57}" srcOrd="0" destOrd="1" presId="urn:microsoft.com/office/officeart/2005/8/layout/hList6"/>
    <dgm:cxn modelId="{856C2158-6B09-446A-90D1-8746B2A86352}" srcId="{8E67B983-6CDC-44A5-B1DE-9370CE21E1FF}" destId="{C58DE2E2-4A5B-4893-A29F-7D4CD1A063B3}" srcOrd="2" destOrd="0" parTransId="{3CB8A818-8E87-4259-8006-4321E58A9F1C}" sibTransId="{8D9A72CB-3FFC-4332-8BDC-C9061567CEF0}"/>
    <dgm:cxn modelId="{A9017880-F7B4-477C-B73D-8373D77BF592}" type="presOf" srcId="{634B26BA-E379-4C7A-821C-397E1FE43463}" destId="{C94CE5C0-1BEF-4E1D-8964-58000AEF5396}" srcOrd="0" destOrd="0" presId="urn:microsoft.com/office/officeart/2005/8/layout/hList6"/>
    <dgm:cxn modelId="{02136282-E383-4E9A-A2D4-2B0E6C23D083}" srcId="{DB331D46-EBDF-4CE9-83F3-E75D4C352EA5}" destId="{634B26BA-E379-4C7A-821C-397E1FE43463}" srcOrd="1" destOrd="0" parTransId="{1A8DCCD3-EEBF-45C5-8D8F-104CC370EAD5}" sibTransId="{7305F441-62E7-447A-B74E-C528439B215B}"/>
    <dgm:cxn modelId="{B24789A1-8E83-4E4D-BAD5-21B09EDA117A}" srcId="{DB331D46-EBDF-4CE9-83F3-E75D4C352EA5}" destId="{4DD069D5-91AA-4B12-864A-DDA30864FFA6}" srcOrd="2" destOrd="0" parTransId="{D6F26578-135E-42DB-8FAA-B0B1FC824AEF}" sibTransId="{98A8F847-C7EE-464D-9046-289C52C87837}"/>
    <dgm:cxn modelId="{A53AB2A4-75E6-4112-86E5-EEDBD09D6F4E}" type="presOf" srcId="{F1129322-E2EA-4B3E-BC0E-7D6A2F393FFC}" destId="{51F38669-2856-4815-8CF0-B85B0F461872}" srcOrd="0" destOrd="2" presId="urn:microsoft.com/office/officeart/2005/8/layout/hList6"/>
    <dgm:cxn modelId="{FA1516B7-AE7F-45AE-A255-FC52DC80EA6D}" type="presOf" srcId="{BB09D7FD-8DDD-4F6E-AD5F-0D46DD21C290}" destId="{C94CE5C0-1BEF-4E1D-8964-58000AEF5396}" srcOrd="0" destOrd="1" presId="urn:microsoft.com/office/officeart/2005/8/layout/hList6"/>
    <dgm:cxn modelId="{56B314C5-9953-4E84-BCCE-9884BBDDD0E4}" srcId="{4DD069D5-91AA-4B12-864A-DDA30864FFA6}" destId="{8FC4818A-908C-45C5-B2B8-82153BE0C5D9}" srcOrd="1" destOrd="0" parTransId="{CD797929-27C3-46AC-8230-69A88A7A1EAC}" sibTransId="{33CDCFF1-9D66-4031-9723-C8B6B1B27881}"/>
    <dgm:cxn modelId="{38DC70CC-F61D-4E02-BB35-BC799B632AA4}" type="presOf" srcId="{DB331D46-EBDF-4CE9-83F3-E75D4C352EA5}" destId="{6DE55089-3208-4E77-888D-8B84BF1EB30A}" srcOrd="0" destOrd="0" presId="urn:microsoft.com/office/officeart/2005/8/layout/hList6"/>
    <dgm:cxn modelId="{BAEF80D8-5E3C-46E9-BE83-BF338908C2E7}" srcId="{DB331D46-EBDF-4CE9-83F3-E75D4C352EA5}" destId="{792E46C5-31C2-4DBE-AD48-BC4EBDFFDBC8}" srcOrd="3" destOrd="0" parTransId="{33B76BD0-10A6-4FAD-9EC0-A75C84ABEF1A}" sibTransId="{6A6D5FD2-D0FA-4BA6-9355-813FD5B54C72}"/>
    <dgm:cxn modelId="{732BDADE-3F49-4CF2-9E39-21C521CE92E8}" srcId="{8E67B983-6CDC-44A5-B1DE-9370CE21E1FF}" destId="{F58003A4-FD56-4375-A911-2DFE9D254BAF}" srcOrd="0" destOrd="0" parTransId="{81CF635D-2E2B-499F-BCCB-4E34CBDF4801}" sibTransId="{920ECDF1-1E5E-4C68-8F45-928E53838640}"/>
    <dgm:cxn modelId="{BDC30FDF-DCA7-469D-BF2E-4373B66580BD}" srcId="{634B26BA-E379-4C7A-821C-397E1FE43463}" destId="{BB09D7FD-8DDD-4F6E-AD5F-0D46DD21C290}" srcOrd="0" destOrd="0" parTransId="{79D69A1E-3755-4DA1-97E8-B5D46FD3DCC7}" sibTransId="{6C546A1E-0A2E-4FB0-9BA0-D739592CCFF1}"/>
    <dgm:cxn modelId="{C85EC9DF-B797-415F-AD31-4013E1E1AA6D}" srcId="{792E46C5-31C2-4DBE-AD48-BC4EBDFFDBC8}" destId="{27EBD5DE-7147-4061-B789-CACCEE9B9FE7}" srcOrd="0" destOrd="0" parTransId="{A7FAB989-D982-4F70-BD28-1C0093F1DFE9}" sibTransId="{2600F9D6-B6B5-4EAC-AC93-A7A7C52C90EB}"/>
    <dgm:cxn modelId="{434DEBF8-3B84-4EC6-A71B-2948674DDFC8}" type="presOf" srcId="{C58DE2E2-4A5B-4893-A29F-7D4CD1A063B3}" destId="{51F38669-2856-4815-8CF0-B85B0F461872}" srcOrd="0" destOrd="3" presId="urn:microsoft.com/office/officeart/2005/8/layout/hList6"/>
    <dgm:cxn modelId="{C18BE0FC-64D2-423A-A848-E9D41DAD7EC7}" type="presOf" srcId="{F58003A4-FD56-4375-A911-2DFE9D254BAF}" destId="{51F38669-2856-4815-8CF0-B85B0F461872}" srcOrd="0" destOrd="1" presId="urn:microsoft.com/office/officeart/2005/8/layout/hList6"/>
    <dgm:cxn modelId="{A523137A-416D-4E8E-9410-9C4CD9D76A4C}" type="presParOf" srcId="{6DE55089-3208-4E77-888D-8B84BF1EB30A}" destId="{51F38669-2856-4815-8CF0-B85B0F461872}" srcOrd="0" destOrd="0" presId="urn:microsoft.com/office/officeart/2005/8/layout/hList6"/>
    <dgm:cxn modelId="{B080DDF8-1481-400E-B569-4BFD3E2FD6EE}" type="presParOf" srcId="{6DE55089-3208-4E77-888D-8B84BF1EB30A}" destId="{EF30062C-3F19-4A1B-B6F2-ADA111CF7E2E}" srcOrd="1" destOrd="0" presId="urn:microsoft.com/office/officeart/2005/8/layout/hList6"/>
    <dgm:cxn modelId="{FD2363E6-E057-4AB1-819B-C7688DB173F9}" type="presParOf" srcId="{6DE55089-3208-4E77-888D-8B84BF1EB30A}" destId="{C94CE5C0-1BEF-4E1D-8964-58000AEF5396}" srcOrd="2" destOrd="0" presId="urn:microsoft.com/office/officeart/2005/8/layout/hList6"/>
    <dgm:cxn modelId="{F0BE2EEA-B804-4FD1-9AB4-C4E023296D0A}" type="presParOf" srcId="{6DE55089-3208-4E77-888D-8B84BF1EB30A}" destId="{36D3512C-F014-499E-AF76-699AB61DB3BB}" srcOrd="3" destOrd="0" presId="urn:microsoft.com/office/officeart/2005/8/layout/hList6"/>
    <dgm:cxn modelId="{6997FFC2-0720-489F-BE01-D0ACCB9D33EB}" type="presParOf" srcId="{6DE55089-3208-4E77-888D-8B84BF1EB30A}" destId="{BD854098-8A7D-4C92-86E0-762F0159BF57}" srcOrd="4" destOrd="0" presId="urn:microsoft.com/office/officeart/2005/8/layout/hList6"/>
    <dgm:cxn modelId="{2F09B4C7-7F2E-4F44-976A-BED04A2EFE85}" type="presParOf" srcId="{6DE55089-3208-4E77-888D-8B84BF1EB30A}" destId="{F93CDAF7-65D3-44B7-B286-E168E3EDD25F}" srcOrd="5" destOrd="0" presId="urn:microsoft.com/office/officeart/2005/8/layout/hList6"/>
    <dgm:cxn modelId="{A151F873-8F73-4AAE-99DB-82835222FBC3}" type="presParOf" srcId="{6DE55089-3208-4E77-888D-8B84BF1EB30A}" destId="{33DF4F91-5C82-48ED-8E25-1EAA3DB8031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65FE63-FA78-40B5-9396-6E8264991C8A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C929E843-C0EA-4471-9984-0308BA87FDF9}">
      <dgm:prSet phldrT="[ข้อความ]"/>
      <dgm:spPr/>
      <dgm:t>
        <a:bodyPr/>
        <a:lstStyle/>
        <a:p>
          <a:r>
            <a:rPr lang="th-TH"/>
            <a:t>ภาษีอากร</a:t>
          </a:r>
          <a:endParaRPr lang="th-TH" dirty="0"/>
        </a:p>
      </dgm:t>
    </dgm:pt>
    <dgm:pt modelId="{0D884857-8C30-41AE-82EA-8FB908536F95}" type="parTrans" cxnId="{225B7B34-616C-4955-8D27-D38D61740706}">
      <dgm:prSet/>
      <dgm:spPr/>
      <dgm:t>
        <a:bodyPr/>
        <a:lstStyle/>
        <a:p>
          <a:endParaRPr lang="th-TH"/>
        </a:p>
      </dgm:t>
    </dgm:pt>
    <dgm:pt modelId="{96538102-7977-4B95-AFFF-C2D9EC17267A}" type="sibTrans" cxnId="{225B7B34-616C-4955-8D27-D38D61740706}">
      <dgm:prSet/>
      <dgm:spPr/>
      <dgm:t>
        <a:bodyPr/>
        <a:lstStyle/>
        <a:p>
          <a:endParaRPr lang="th-TH"/>
        </a:p>
      </dgm:t>
    </dgm:pt>
    <dgm:pt modelId="{AC6D79E1-1E12-4D0A-84C3-92350E44A7B3}">
      <dgm:prSet phldrT="[ข้อความ]"/>
      <dgm:spPr/>
      <dgm:t>
        <a:bodyPr/>
        <a:lstStyle/>
        <a:p>
          <a:r>
            <a:rPr lang="th-TH"/>
            <a:t>ค่าธรรมเนียม</a:t>
          </a:r>
          <a:endParaRPr lang="th-TH" dirty="0"/>
        </a:p>
      </dgm:t>
    </dgm:pt>
    <dgm:pt modelId="{C9835DFF-F12E-4B18-8D8D-2224D59E0F39}" type="parTrans" cxnId="{838D9D97-61C6-429F-8CE5-F88F002DF7D2}">
      <dgm:prSet/>
      <dgm:spPr/>
      <dgm:t>
        <a:bodyPr/>
        <a:lstStyle/>
        <a:p>
          <a:endParaRPr lang="th-TH"/>
        </a:p>
      </dgm:t>
    </dgm:pt>
    <dgm:pt modelId="{AD850A92-A297-45F7-9493-1BF6C37CC33C}" type="sibTrans" cxnId="{838D9D97-61C6-429F-8CE5-F88F002DF7D2}">
      <dgm:prSet/>
      <dgm:spPr/>
      <dgm:t>
        <a:bodyPr/>
        <a:lstStyle/>
        <a:p>
          <a:endParaRPr lang="th-TH"/>
        </a:p>
      </dgm:t>
    </dgm:pt>
    <dgm:pt modelId="{22D99B71-F837-4C85-90E6-B3A0512F3E8A}">
      <dgm:prSet phldrT="[ข้อความ]"/>
      <dgm:spPr/>
      <dgm:t>
        <a:bodyPr/>
        <a:lstStyle/>
        <a:p>
          <a:r>
            <a:rPr lang="th-TH" dirty="0"/>
            <a:t>เงินกำไรสุทธิของรัฐวิสาหกิจ</a:t>
          </a:r>
        </a:p>
      </dgm:t>
    </dgm:pt>
    <dgm:pt modelId="{2B45E107-D91B-43ED-833E-709968373863}" type="parTrans" cxnId="{AEC35674-F9A5-440F-9691-DDBC8279918C}">
      <dgm:prSet/>
      <dgm:spPr/>
      <dgm:t>
        <a:bodyPr/>
        <a:lstStyle/>
        <a:p>
          <a:endParaRPr lang="th-TH"/>
        </a:p>
      </dgm:t>
    </dgm:pt>
    <dgm:pt modelId="{E1E5343A-ADA4-410B-AF25-C9E9F935B570}" type="sibTrans" cxnId="{AEC35674-F9A5-440F-9691-DDBC8279918C}">
      <dgm:prSet/>
      <dgm:spPr/>
      <dgm:t>
        <a:bodyPr/>
        <a:lstStyle/>
        <a:p>
          <a:endParaRPr lang="th-TH"/>
        </a:p>
      </dgm:t>
    </dgm:pt>
    <dgm:pt modelId="{7A9F732F-F753-4813-9A52-43CE923B8767}">
      <dgm:prSet phldrT="[ข้อความ]"/>
      <dgm:spPr/>
      <dgm:t>
        <a:bodyPr/>
        <a:lstStyle/>
        <a:p>
          <a:r>
            <a:rPr lang="th-TH" b="1" dirty="0">
              <a:solidFill>
                <a:srgbClr val="FF0000"/>
              </a:solidFill>
            </a:rPr>
            <a:t>ส่งคลังเป็นรายได้แผ่นดิน</a:t>
          </a:r>
        </a:p>
      </dgm:t>
    </dgm:pt>
    <dgm:pt modelId="{CA51F645-E82D-4069-865E-2E34FE5AB171}" type="parTrans" cxnId="{FAF3D9A9-21A4-4C24-9D89-1F0B57A7D138}">
      <dgm:prSet/>
      <dgm:spPr/>
      <dgm:t>
        <a:bodyPr/>
        <a:lstStyle/>
        <a:p>
          <a:endParaRPr lang="th-TH"/>
        </a:p>
      </dgm:t>
    </dgm:pt>
    <dgm:pt modelId="{E2CA5EC9-CFEC-4BBF-A7B3-0ADCABBE278B}" type="sibTrans" cxnId="{FAF3D9A9-21A4-4C24-9D89-1F0B57A7D138}">
      <dgm:prSet/>
      <dgm:spPr/>
      <dgm:t>
        <a:bodyPr/>
        <a:lstStyle/>
        <a:p>
          <a:endParaRPr lang="th-TH"/>
        </a:p>
      </dgm:t>
    </dgm:pt>
    <dgm:pt modelId="{E4585906-C47B-4D2D-996A-FB08FA92BB99}">
      <dgm:prSet phldrT="[ข้อความ]"/>
      <dgm:spPr/>
      <dgm:t>
        <a:bodyPr/>
        <a:lstStyle/>
        <a:p>
          <a:endParaRPr lang="th-TH"/>
        </a:p>
      </dgm:t>
    </dgm:pt>
    <dgm:pt modelId="{AA2CF81E-A591-4B63-A108-99F83A9B1147}" type="parTrans" cxnId="{C5E8EB55-A49E-4997-BF5A-07E0404BCD23}">
      <dgm:prSet/>
      <dgm:spPr/>
      <dgm:t>
        <a:bodyPr/>
        <a:lstStyle/>
        <a:p>
          <a:endParaRPr lang="th-TH"/>
        </a:p>
      </dgm:t>
    </dgm:pt>
    <dgm:pt modelId="{DC044CBA-9F4A-4E46-AEF6-4595256F228C}" type="sibTrans" cxnId="{C5E8EB55-A49E-4997-BF5A-07E0404BCD23}">
      <dgm:prSet/>
      <dgm:spPr/>
      <dgm:t>
        <a:bodyPr/>
        <a:lstStyle/>
        <a:p>
          <a:endParaRPr lang="th-TH"/>
        </a:p>
      </dgm:t>
    </dgm:pt>
    <dgm:pt modelId="{29A68A64-8B12-48F2-B2E3-7F8716888DE9}">
      <dgm:prSet phldrT="[ข้อความ]" custLinFactNeighborX="-62352" custLinFactNeighborY="8728"/>
      <dgm:spPr/>
      <dgm:t>
        <a:bodyPr/>
        <a:lstStyle/>
        <a:p>
          <a:endParaRPr lang="th-TH"/>
        </a:p>
      </dgm:t>
    </dgm:pt>
    <dgm:pt modelId="{0C312E4C-A423-4BF2-A7EB-5D992C8C889A}" type="parTrans" cxnId="{12E01C23-E2F8-4659-8BCC-44BC0CB92A56}">
      <dgm:prSet/>
      <dgm:spPr/>
      <dgm:t>
        <a:bodyPr/>
        <a:lstStyle/>
        <a:p>
          <a:endParaRPr lang="th-TH"/>
        </a:p>
      </dgm:t>
    </dgm:pt>
    <dgm:pt modelId="{B88AF841-5AB3-42DF-BD76-CFC0AF54AEBE}" type="sibTrans" cxnId="{12E01C23-E2F8-4659-8BCC-44BC0CB92A56}">
      <dgm:prSet/>
      <dgm:spPr/>
      <dgm:t>
        <a:bodyPr/>
        <a:lstStyle/>
        <a:p>
          <a:endParaRPr lang="th-TH"/>
        </a:p>
      </dgm:t>
    </dgm:pt>
    <dgm:pt modelId="{E46A4D49-A532-4374-A832-41AFCF23BBC5}" type="pres">
      <dgm:prSet presAssocID="{BC65FE63-FA78-40B5-9396-6E8264991C8A}" presName="Name0" presStyleCnt="0">
        <dgm:presLayoutVars>
          <dgm:chMax val="4"/>
          <dgm:resizeHandles val="exact"/>
        </dgm:presLayoutVars>
      </dgm:prSet>
      <dgm:spPr/>
    </dgm:pt>
    <dgm:pt modelId="{D31AD375-844B-45A9-BF8A-1F7048E8A801}" type="pres">
      <dgm:prSet presAssocID="{BC65FE63-FA78-40B5-9396-6E8264991C8A}" presName="ellipse" presStyleLbl="trBgShp" presStyleIdx="0" presStyleCnt="1"/>
      <dgm:spPr/>
    </dgm:pt>
    <dgm:pt modelId="{C21B0B74-8B51-43DE-B676-9DFC1F0F485B}" type="pres">
      <dgm:prSet presAssocID="{BC65FE63-FA78-40B5-9396-6E8264991C8A}" presName="arrow1" presStyleLbl="fgShp" presStyleIdx="0" presStyleCnt="1"/>
      <dgm:spPr>
        <a:solidFill>
          <a:schemeClr val="accent1">
            <a:lumMod val="75000"/>
          </a:schemeClr>
        </a:solidFill>
      </dgm:spPr>
    </dgm:pt>
    <dgm:pt modelId="{821FDED4-2A1C-4B6C-99BD-3EC8E1E2F094}" type="pres">
      <dgm:prSet presAssocID="{BC65FE63-FA78-40B5-9396-6E8264991C8A}" presName="rectangle" presStyleLbl="revTx" presStyleIdx="0" presStyleCnt="1" custLinFactNeighborX="-62352" custLinFactNeighborY="8728">
        <dgm:presLayoutVars>
          <dgm:bulletEnabled val="1"/>
        </dgm:presLayoutVars>
      </dgm:prSet>
      <dgm:spPr/>
    </dgm:pt>
    <dgm:pt modelId="{87B9A424-9FE1-4AC3-B94F-E688BD1294E3}" type="pres">
      <dgm:prSet presAssocID="{AC6D79E1-1E12-4D0A-84C3-92350E44A7B3}" presName="item1" presStyleLbl="node1" presStyleIdx="0" presStyleCnt="3">
        <dgm:presLayoutVars>
          <dgm:bulletEnabled val="1"/>
        </dgm:presLayoutVars>
      </dgm:prSet>
      <dgm:spPr/>
    </dgm:pt>
    <dgm:pt modelId="{C98607AA-15B9-4402-95C6-8C62CAE9369A}" type="pres">
      <dgm:prSet presAssocID="{22D99B71-F837-4C85-90E6-B3A0512F3E8A}" presName="item2" presStyleLbl="node1" presStyleIdx="1" presStyleCnt="3">
        <dgm:presLayoutVars>
          <dgm:bulletEnabled val="1"/>
        </dgm:presLayoutVars>
      </dgm:prSet>
      <dgm:spPr/>
    </dgm:pt>
    <dgm:pt modelId="{B76CB178-1A70-4EC3-9A3C-89DFA31C5856}" type="pres">
      <dgm:prSet presAssocID="{7A9F732F-F753-4813-9A52-43CE923B8767}" presName="item3" presStyleLbl="node1" presStyleIdx="2" presStyleCnt="3">
        <dgm:presLayoutVars>
          <dgm:bulletEnabled val="1"/>
        </dgm:presLayoutVars>
      </dgm:prSet>
      <dgm:spPr/>
    </dgm:pt>
    <dgm:pt modelId="{6F638F80-857D-4F8C-ABCE-CE705C87EDEF}" type="pres">
      <dgm:prSet presAssocID="{BC65FE63-FA78-40B5-9396-6E8264991C8A}" presName="funnel" presStyleLbl="trAlignAcc1" presStyleIdx="0" presStyleCnt="1"/>
      <dgm:spPr/>
    </dgm:pt>
  </dgm:ptLst>
  <dgm:cxnLst>
    <dgm:cxn modelId="{62077B17-0B06-4900-B893-9AE46AA32CE0}" type="presOf" srcId="{7A9F732F-F753-4813-9A52-43CE923B8767}" destId="{821FDED4-2A1C-4B6C-99BD-3EC8E1E2F094}" srcOrd="0" destOrd="0" presId="urn:microsoft.com/office/officeart/2005/8/layout/funnel1"/>
    <dgm:cxn modelId="{12E01C23-E2F8-4659-8BCC-44BC0CB92A56}" srcId="{BC65FE63-FA78-40B5-9396-6E8264991C8A}" destId="{29A68A64-8B12-48F2-B2E3-7F8716888DE9}" srcOrd="5" destOrd="0" parTransId="{0C312E4C-A423-4BF2-A7EB-5D992C8C889A}" sibTransId="{B88AF841-5AB3-42DF-BD76-CFC0AF54AEBE}"/>
    <dgm:cxn modelId="{225B7B34-616C-4955-8D27-D38D61740706}" srcId="{BC65FE63-FA78-40B5-9396-6E8264991C8A}" destId="{C929E843-C0EA-4471-9984-0308BA87FDF9}" srcOrd="0" destOrd="0" parTransId="{0D884857-8C30-41AE-82EA-8FB908536F95}" sibTransId="{96538102-7977-4B95-AFFF-C2D9EC17267A}"/>
    <dgm:cxn modelId="{C1FFA636-916C-4405-ADAF-096915275CC8}" type="presOf" srcId="{AC6D79E1-1E12-4D0A-84C3-92350E44A7B3}" destId="{C98607AA-15B9-4402-95C6-8C62CAE9369A}" srcOrd="0" destOrd="0" presId="urn:microsoft.com/office/officeart/2005/8/layout/funnel1"/>
    <dgm:cxn modelId="{87ECF06D-2429-4F5F-AF9A-387646AB0B63}" type="presOf" srcId="{BC65FE63-FA78-40B5-9396-6E8264991C8A}" destId="{E46A4D49-A532-4374-A832-41AFCF23BBC5}" srcOrd="0" destOrd="0" presId="urn:microsoft.com/office/officeart/2005/8/layout/funnel1"/>
    <dgm:cxn modelId="{AEC35674-F9A5-440F-9691-DDBC8279918C}" srcId="{BC65FE63-FA78-40B5-9396-6E8264991C8A}" destId="{22D99B71-F837-4C85-90E6-B3A0512F3E8A}" srcOrd="2" destOrd="0" parTransId="{2B45E107-D91B-43ED-833E-709968373863}" sibTransId="{E1E5343A-ADA4-410B-AF25-C9E9F935B570}"/>
    <dgm:cxn modelId="{C5E8EB55-A49E-4997-BF5A-07E0404BCD23}" srcId="{BC65FE63-FA78-40B5-9396-6E8264991C8A}" destId="{E4585906-C47B-4D2D-996A-FB08FA92BB99}" srcOrd="4" destOrd="0" parTransId="{AA2CF81E-A591-4B63-A108-99F83A9B1147}" sibTransId="{DC044CBA-9F4A-4E46-AEF6-4595256F228C}"/>
    <dgm:cxn modelId="{838D9D97-61C6-429F-8CE5-F88F002DF7D2}" srcId="{BC65FE63-FA78-40B5-9396-6E8264991C8A}" destId="{AC6D79E1-1E12-4D0A-84C3-92350E44A7B3}" srcOrd="1" destOrd="0" parTransId="{C9835DFF-F12E-4B18-8D8D-2224D59E0F39}" sibTransId="{AD850A92-A297-45F7-9493-1BF6C37CC33C}"/>
    <dgm:cxn modelId="{FAF3D9A9-21A4-4C24-9D89-1F0B57A7D138}" srcId="{BC65FE63-FA78-40B5-9396-6E8264991C8A}" destId="{7A9F732F-F753-4813-9A52-43CE923B8767}" srcOrd="3" destOrd="0" parTransId="{CA51F645-E82D-4069-865E-2E34FE5AB171}" sibTransId="{E2CA5EC9-CFEC-4BBF-A7B3-0ADCABBE278B}"/>
    <dgm:cxn modelId="{07A7A3D4-921A-480F-8F31-74E497C2DC29}" type="presOf" srcId="{C929E843-C0EA-4471-9984-0308BA87FDF9}" destId="{B76CB178-1A70-4EC3-9A3C-89DFA31C5856}" srcOrd="0" destOrd="0" presId="urn:microsoft.com/office/officeart/2005/8/layout/funnel1"/>
    <dgm:cxn modelId="{B05989E5-6E60-4002-B246-95F304703C6E}" type="presOf" srcId="{22D99B71-F837-4C85-90E6-B3A0512F3E8A}" destId="{87B9A424-9FE1-4AC3-B94F-E688BD1294E3}" srcOrd="0" destOrd="0" presId="urn:microsoft.com/office/officeart/2005/8/layout/funnel1"/>
    <dgm:cxn modelId="{6084CA30-8C39-44E2-9272-DAA500F178DB}" type="presParOf" srcId="{E46A4D49-A532-4374-A832-41AFCF23BBC5}" destId="{D31AD375-844B-45A9-BF8A-1F7048E8A801}" srcOrd="0" destOrd="0" presId="urn:microsoft.com/office/officeart/2005/8/layout/funnel1"/>
    <dgm:cxn modelId="{B5AFF134-B261-48DF-BF2B-9632FDA1A5E1}" type="presParOf" srcId="{E46A4D49-A532-4374-A832-41AFCF23BBC5}" destId="{C21B0B74-8B51-43DE-B676-9DFC1F0F485B}" srcOrd="1" destOrd="0" presId="urn:microsoft.com/office/officeart/2005/8/layout/funnel1"/>
    <dgm:cxn modelId="{6FD53936-0CED-4029-BF43-9B63413D3DB6}" type="presParOf" srcId="{E46A4D49-A532-4374-A832-41AFCF23BBC5}" destId="{821FDED4-2A1C-4B6C-99BD-3EC8E1E2F094}" srcOrd="2" destOrd="0" presId="urn:microsoft.com/office/officeart/2005/8/layout/funnel1"/>
    <dgm:cxn modelId="{8E17AC62-C53B-462F-9088-47C46D66B475}" type="presParOf" srcId="{E46A4D49-A532-4374-A832-41AFCF23BBC5}" destId="{87B9A424-9FE1-4AC3-B94F-E688BD1294E3}" srcOrd="3" destOrd="0" presId="urn:microsoft.com/office/officeart/2005/8/layout/funnel1"/>
    <dgm:cxn modelId="{8DB84D4B-B21C-4C34-9209-1ECCFC3E32D6}" type="presParOf" srcId="{E46A4D49-A532-4374-A832-41AFCF23BBC5}" destId="{C98607AA-15B9-4402-95C6-8C62CAE9369A}" srcOrd="4" destOrd="0" presId="urn:microsoft.com/office/officeart/2005/8/layout/funnel1"/>
    <dgm:cxn modelId="{27DAA033-AB1C-4128-BA95-0DDB6C26E540}" type="presParOf" srcId="{E46A4D49-A532-4374-A832-41AFCF23BBC5}" destId="{B76CB178-1A70-4EC3-9A3C-89DFA31C5856}" srcOrd="5" destOrd="0" presId="urn:microsoft.com/office/officeart/2005/8/layout/funnel1"/>
    <dgm:cxn modelId="{4B0E7976-8C74-466B-8141-262490640DA2}" type="presParOf" srcId="{E46A4D49-A532-4374-A832-41AFCF23BBC5}" destId="{6F638F80-857D-4F8C-ABCE-CE705C87EDE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AAFE0-5204-45D5-A861-6C8B20D9BBE9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1900DA18-C35C-4B4A-9FB6-B945D6255BC0}">
      <dgm:prSet phldrT="[ข้อความ]"/>
      <dgm:spPr/>
      <dgm:t>
        <a:bodyPr/>
        <a:lstStyle/>
        <a:p>
          <a:r>
            <a:rPr lang="th-TH" b="1" dirty="0" err="1"/>
            <a:t>รมว.กค</a:t>
          </a:r>
          <a:r>
            <a:rPr lang="th-TH" b="1" dirty="0"/>
            <a:t>. กำหนดระเบียบโดยความเห็นชอบ ครม. </a:t>
          </a:r>
        </a:p>
      </dgm:t>
    </dgm:pt>
    <dgm:pt modelId="{C823C4EC-CB5A-4B17-B745-A22150DD0090}" type="parTrans" cxnId="{F3476E0A-1A14-4B2E-9B09-257A5C6F1227}">
      <dgm:prSet/>
      <dgm:spPr/>
      <dgm:t>
        <a:bodyPr/>
        <a:lstStyle/>
        <a:p>
          <a:endParaRPr lang="th-TH" b="1"/>
        </a:p>
      </dgm:t>
    </dgm:pt>
    <dgm:pt modelId="{05C77A80-99FB-452E-AB2E-C7033D1CD810}" type="sibTrans" cxnId="{F3476E0A-1A14-4B2E-9B09-257A5C6F1227}">
      <dgm:prSet/>
      <dgm:spPr/>
      <dgm:t>
        <a:bodyPr/>
        <a:lstStyle/>
        <a:p>
          <a:endParaRPr lang="th-TH" b="1"/>
        </a:p>
      </dgm:t>
    </dgm:pt>
    <dgm:pt modelId="{BB97D9AB-7F25-4F2F-95B2-C387888E8751}">
      <dgm:prSet phldrT="[ข้อความ]"/>
      <dgm:spPr/>
      <dgm:t>
        <a:bodyPr/>
        <a:lstStyle/>
        <a:p>
          <a:r>
            <a:rPr lang="th-TH" b="1" dirty="0"/>
            <a:t>การเบิกเงินจากคลัง</a:t>
          </a:r>
        </a:p>
      </dgm:t>
    </dgm:pt>
    <dgm:pt modelId="{EF7C5388-A92C-4F14-99F9-2D2829BF1CE3}" type="parTrans" cxnId="{E4BD2FEC-B342-433A-8407-F1554BAF000C}">
      <dgm:prSet/>
      <dgm:spPr/>
      <dgm:t>
        <a:bodyPr/>
        <a:lstStyle/>
        <a:p>
          <a:endParaRPr lang="th-TH" b="1"/>
        </a:p>
      </dgm:t>
    </dgm:pt>
    <dgm:pt modelId="{F40B437B-D318-49E7-8907-02C82B0DE11C}" type="sibTrans" cxnId="{E4BD2FEC-B342-433A-8407-F1554BAF000C}">
      <dgm:prSet/>
      <dgm:spPr/>
      <dgm:t>
        <a:bodyPr/>
        <a:lstStyle/>
        <a:p>
          <a:endParaRPr lang="th-TH" b="1"/>
        </a:p>
      </dgm:t>
    </dgm:pt>
    <dgm:pt modelId="{D589E2F6-2902-47DB-9535-0BC371FA39BA}">
      <dgm:prSet phldrT="[ข้อความ]"/>
      <dgm:spPr/>
      <dgm:t>
        <a:bodyPr/>
        <a:lstStyle/>
        <a:p>
          <a:r>
            <a:rPr lang="th-TH" b="1" dirty="0"/>
            <a:t>การจ่ายเงิน</a:t>
          </a:r>
        </a:p>
      </dgm:t>
    </dgm:pt>
    <dgm:pt modelId="{E44E9196-DB38-4764-819C-BA71DB1F34A0}" type="parTrans" cxnId="{7018D451-3540-4541-AE20-5515FBA4110E}">
      <dgm:prSet/>
      <dgm:spPr/>
      <dgm:t>
        <a:bodyPr/>
        <a:lstStyle/>
        <a:p>
          <a:endParaRPr lang="th-TH" b="1"/>
        </a:p>
      </dgm:t>
    </dgm:pt>
    <dgm:pt modelId="{8011FB63-5916-4B83-822D-9C4FE0BFCD3A}" type="sibTrans" cxnId="{7018D451-3540-4541-AE20-5515FBA4110E}">
      <dgm:prSet/>
      <dgm:spPr/>
      <dgm:t>
        <a:bodyPr/>
        <a:lstStyle/>
        <a:p>
          <a:endParaRPr lang="th-TH" b="1"/>
        </a:p>
      </dgm:t>
    </dgm:pt>
    <dgm:pt modelId="{C897585A-8A99-45BA-A285-D39B487D3CD5}">
      <dgm:prSet phldrT="[ข้อความ]" custT="1"/>
      <dgm:spPr/>
      <dgm:t>
        <a:bodyPr/>
        <a:lstStyle/>
        <a:p>
          <a:r>
            <a:rPr lang="th-TH" sz="2000" b="1" dirty="0"/>
            <a:t>หน่วยงานของรัฐซึ่งมิใช่ส่วนราชการ</a:t>
          </a:r>
        </a:p>
        <a:p>
          <a:r>
            <a:rPr lang="th-TH" sz="2000" b="1" dirty="0"/>
            <a:t>ให้มีการวางหลักเกณฑ์และวิธีการ</a:t>
          </a:r>
        </a:p>
      </dgm:t>
    </dgm:pt>
    <dgm:pt modelId="{E29DEDEB-0D56-4002-9B6B-6AAF70507CC2}" type="parTrans" cxnId="{820C7134-F29A-468C-8D85-2E38BC73BB77}">
      <dgm:prSet/>
      <dgm:spPr/>
      <dgm:t>
        <a:bodyPr/>
        <a:lstStyle/>
        <a:p>
          <a:endParaRPr lang="th-TH" b="1"/>
        </a:p>
      </dgm:t>
    </dgm:pt>
    <dgm:pt modelId="{5BBD5494-7B1C-4A6A-9B5A-13A4E3F9A1F4}" type="sibTrans" cxnId="{820C7134-F29A-468C-8D85-2E38BC73BB77}">
      <dgm:prSet/>
      <dgm:spPr/>
      <dgm:t>
        <a:bodyPr/>
        <a:lstStyle/>
        <a:p>
          <a:endParaRPr lang="th-TH" b="1"/>
        </a:p>
      </dgm:t>
    </dgm:pt>
    <dgm:pt modelId="{4FA2DD34-8253-41BF-AABF-C9C9F8BA5522}">
      <dgm:prSet phldrT="[ข้อความ]"/>
      <dgm:spPr/>
      <dgm:t>
        <a:bodyPr/>
        <a:lstStyle/>
        <a:p>
          <a:r>
            <a:rPr lang="th-TH" b="1" dirty="0"/>
            <a:t>การเบิกเงิน</a:t>
          </a:r>
        </a:p>
      </dgm:t>
    </dgm:pt>
    <dgm:pt modelId="{4D51D1C5-56CE-43DE-9DDD-98DE9CD08118}" type="parTrans" cxnId="{4BE38D23-FD2A-4438-ACDF-6420AD55E113}">
      <dgm:prSet/>
      <dgm:spPr/>
      <dgm:t>
        <a:bodyPr/>
        <a:lstStyle/>
        <a:p>
          <a:endParaRPr lang="th-TH" b="1"/>
        </a:p>
      </dgm:t>
    </dgm:pt>
    <dgm:pt modelId="{51E61D21-5C99-454C-96C1-E81990E38CAA}" type="sibTrans" cxnId="{4BE38D23-FD2A-4438-ACDF-6420AD55E113}">
      <dgm:prSet/>
      <dgm:spPr/>
      <dgm:t>
        <a:bodyPr/>
        <a:lstStyle/>
        <a:p>
          <a:endParaRPr lang="th-TH" b="1"/>
        </a:p>
      </dgm:t>
    </dgm:pt>
    <dgm:pt modelId="{65B77C3A-8F55-46F6-9DFC-A469AFB450C3}">
      <dgm:prSet phldrT="[ข้อความ]"/>
      <dgm:spPr/>
      <dgm:t>
        <a:bodyPr/>
        <a:lstStyle/>
        <a:p>
          <a:r>
            <a:rPr lang="th-TH" b="1" dirty="0"/>
            <a:t>การรับเงิน</a:t>
          </a:r>
        </a:p>
      </dgm:t>
    </dgm:pt>
    <dgm:pt modelId="{28812B1C-0DD2-44A8-836A-1AB68762DEEE}" type="parTrans" cxnId="{5348F11B-FE82-4DBF-8F8A-9EE75221AA04}">
      <dgm:prSet/>
      <dgm:spPr/>
      <dgm:t>
        <a:bodyPr/>
        <a:lstStyle/>
        <a:p>
          <a:endParaRPr lang="th-TH" b="1"/>
        </a:p>
      </dgm:t>
    </dgm:pt>
    <dgm:pt modelId="{214EE8E1-9580-47A4-BCB9-DFA997DE3A50}" type="sibTrans" cxnId="{5348F11B-FE82-4DBF-8F8A-9EE75221AA04}">
      <dgm:prSet/>
      <dgm:spPr/>
      <dgm:t>
        <a:bodyPr/>
        <a:lstStyle/>
        <a:p>
          <a:endParaRPr lang="th-TH" b="1"/>
        </a:p>
      </dgm:t>
    </dgm:pt>
    <dgm:pt modelId="{3F732E6D-ED6F-4B1B-8A30-76ADA9F7FE18}">
      <dgm:prSet phldrT="[ข้อความ]"/>
      <dgm:spPr/>
      <dgm:t>
        <a:bodyPr/>
        <a:lstStyle/>
        <a:p>
          <a:r>
            <a:rPr lang="th-TH" b="1" dirty="0"/>
            <a:t>ระเบียบการใช้จ่ายเงินทดรองราชการของส่วนราชการ</a:t>
          </a:r>
        </a:p>
      </dgm:t>
    </dgm:pt>
    <dgm:pt modelId="{1C50BF26-6110-490F-A238-CF0D35541861}" type="parTrans" cxnId="{F62ADC0F-76DE-4DA2-AF23-11E227F062B5}">
      <dgm:prSet/>
      <dgm:spPr/>
      <dgm:t>
        <a:bodyPr/>
        <a:lstStyle/>
        <a:p>
          <a:endParaRPr lang="th-TH" b="1"/>
        </a:p>
      </dgm:t>
    </dgm:pt>
    <dgm:pt modelId="{A4186514-6D1A-4D9E-9860-D7EEB2B17290}" type="sibTrans" cxnId="{F62ADC0F-76DE-4DA2-AF23-11E227F062B5}">
      <dgm:prSet/>
      <dgm:spPr/>
      <dgm:t>
        <a:bodyPr/>
        <a:lstStyle/>
        <a:p>
          <a:endParaRPr lang="th-TH" b="1"/>
        </a:p>
      </dgm:t>
    </dgm:pt>
    <dgm:pt modelId="{91DE697C-B55A-4B2E-89DB-E28F0CAF53B8}">
      <dgm:prSet phldrT="[ข้อความ]"/>
      <dgm:spPr/>
      <dgm:t>
        <a:bodyPr/>
        <a:lstStyle/>
        <a:p>
          <a:r>
            <a:rPr lang="th-TH" b="1" dirty="0"/>
            <a:t>เป็นค่าใช้จ่ายปลีกย่อย</a:t>
          </a:r>
        </a:p>
      </dgm:t>
    </dgm:pt>
    <dgm:pt modelId="{99152352-63AC-4E9E-A579-1F767297E44D}" type="parTrans" cxnId="{EF4F63BB-BDCD-43E4-9F7D-BB66876E726E}">
      <dgm:prSet/>
      <dgm:spPr/>
      <dgm:t>
        <a:bodyPr/>
        <a:lstStyle/>
        <a:p>
          <a:endParaRPr lang="th-TH" b="1"/>
        </a:p>
      </dgm:t>
    </dgm:pt>
    <dgm:pt modelId="{93253206-A9A8-404E-99F8-F8EF4975D2E5}" type="sibTrans" cxnId="{EF4F63BB-BDCD-43E4-9F7D-BB66876E726E}">
      <dgm:prSet/>
      <dgm:spPr/>
      <dgm:t>
        <a:bodyPr/>
        <a:lstStyle/>
        <a:p>
          <a:endParaRPr lang="th-TH" b="1"/>
        </a:p>
      </dgm:t>
    </dgm:pt>
    <dgm:pt modelId="{6A843994-722E-4C7D-A0B9-9A835F9A5A2C}">
      <dgm:prSet phldrT="[ข้อความ]"/>
      <dgm:spPr/>
      <dgm:t>
        <a:bodyPr/>
        <a:lstStyle/>
        <a:p>
          <a:r>
            <a:rPr lang="th-TH" b="1" dirty="0"/>
            <a:t>เป็นค่าใช้จ่ายในการปฏิบัติราชการในต่างประเทศ</a:t>
          </a:r>
        </a:p>
      </dgm:t>
    </dgm:pt>
    <dgm:pt modelId="{DE800FF4-8A7E-4C31-9E52-A05010154B6C}" type="parTrans" cxnId="{D1466D2A-2EFC-4D7A-A8C6-1DFDE0CA8834}">
      <dgm:prSet/>
      <dgm:spPr/>
      <dgm:t>
        <a:bodyPr/>
        <a:lstStyle/>
        <a:p>
          <a:endParaRPr lang="th-TH" b="1"/>
        </a:p>
      </dgm:t>
    </dgm:pt>
    <dgm:pt modelId="{3997438C-98E1-4F9E-A194-396909DB3A16}" type="sibTrans" cxnId="{D1466D2A-2EFC-4D7A-A8C6-1DFDE0CA8834}">
      <dgm:prSet/>
      <dgm:spPr/>
      <dgm:t>
        <a:bodyPr/>
        <a:lstStyle/>
        <a:p>
          <a:endParaRPr lang="th-TH" b="1"/>
        </a:p>
      </dgm:t>
    </dgm:pt>
    <dgm:pt modelId="{1AABE226-CE53-459C-AB94-555DDA4BAF0A}">
      <dgm:prSet phldrT="[ข้อความ]"/>
      <dgm:spPr/>
      <dgm:t>
        <a:bodyPr/>
        <a:lstStyle/>
        <a:p>
          <a:r>
            <a:rPr lang="th-TH" b="1" dirty="0"/>
            <a:t>การรับเงิน</a:t>
          </a:r>
        </a:p>
      </dgm:t>
    </dgm:pt>
    <dgm:pt modelId="{4514DD7C-5CA1-47A4-B578-44066BD412CD}" type="parTrans" cxnId="{31A10F35-4EA7-4AA1-BBCB-1915166EC603}">
      <dgm:prSet/>
      <dgm:spPr/>
      <dgm:t>
        <a:bodyPr/>
        <a:lstStyle/>
        <a:p>
          <a:endParaRPr lang="th-TH" b="1"/>
        </a:p>
      </dgm:t>
    </dgm:pt>
    <dgm:pt modelId="{38F46EFD-A28C-48DF-9542-3FCD859A2D7C}" type="sibTrans" cxnId="{31A10F35-4EA7-4AA1-BBCB-1915166EC603}">
      <dgm:prSet/>
      <dgm:spPr/>
      <dgm:t>
        <a:bodyPr/>
        <a:lstStyle/>
        <a:p>
          <a:endParaRPr lang="th-TH" b="1"/>
        </a:p>
      </dgm:t>
    </dgm:pt>
    <dgm:pt modelId="{81656078-634B-4542-9EAC-90A7EEF79F36}">
      <dgm:prSet phldrT="[ข้อความ]"/>
      <dgm:spPr/>
      <dgm:t>
        <a:bodyPr/>
        <a:lstStyle/>
        <a:p>
          <a:r>
            <a:rPr lang="th-TH" b="1" dirty="0"/>
            <a:t>การเก็บรักษาเงิน</a:t>
          </a:r>
        </a:p>
      </dgm:t>
    </dgm:pt>
    <dgm:pt modelId="{1DCB54D2-09E9-4528-8D36-570A89E83A61}" type="parTrans" cxnId="{A55E466D-BDE4-418D-82A9-C21BF7E9B638}">
      <dgm:prSet/>
      <dgm:spPr/>
      <dgm:t>
        <a:bodyPr/>
        <a:lstStyle/>
        <a:p>
          <a:endParaRPr lang="th-TH" b="1"/>
        </a:p>
      </dgm:t>
    </dgm:pt>
    <dgm:pt modelId="{B2A478EE-081B-4A23-8296-85904CC84403}" type="sibTrans" cxnId="{A55E466D-BDE4-418D-82A9-C21BF7E9B638}">
      <dgm:prSet/>
      <dgm:spPr/>
      <dgm:t>
        <a:bodyPr/>
        <a:lstStyle/>
        <a:p>
          <a:endParaRPr lang="th-TH" b="1"/>
        </a:p>
      </dgm:t>
    </dgm:pt>
    <dgm:pt modelId="{F3BBA1EA-14D0-48F5-A09A-110C91AE17EE}">
      <dgm:prSet phldrT="[ข้อความ]"/>
      <dgm:spPr/>
      <dgm:t>
        <a:bodyPr/>
        <a:lstStyle/>
        <a:p>
          <a:r>
            <a:rPr lang="th-TH" b="1" dirty="0"/>
            <a:t>การนำเงินส่งคลัง</a:t>
          </a:r>
        </a:p>
      </dgm:t>
    </dgm:pt>
    <dgm:pt modelId="{70F648B6-54C8-4D0D-9A25-2D3C88C652D4}" type="parTrans" cxnId="{C5167639-CA04-4068-AE1E-E1CD99E4D918}">
      <dgm:prSet/>
      <dgm:spPr/>
      <dgm:t>
        <a:bodyPr/>
        <a:lstStyle/>
        <a:p>
          <a:endParaRPr lang="th-TH" b="1"/>
        </a:p>
      </dgm:t>
    </dgm:pt>
    <dgm:pt modelId="{AABC1625-27DD-402A-BB67-F619C439A088}" type="sibTrans" cxnId="{C5167639-CA04-4068-AE1E-E1CD99E4D918}">
      <dgm:prSet/>
      <dgm:spPr/>
      <dgm:t>
        <a:bodyPr/>
        <a:lstStyle/>
        <a:p>
          <a:endParaRPr lang="th-TH" b="1"/>
        </a:p>
      </dgm:t>
    </dgm:pt>
    <dgm:pt modelId="{A870855B-0767-4255-A61F-8BB3DD61A9E7}">
      <dgm:prSet phldrT="[ข้อความ]"/>
      <dgm:spPr/>
      <dgm:t>
        <a:bodyPr/>
        <a:lstStyle/>
        <a:p>
          <a:r>
            <a:rPr lang="th-TH" b="1" dirty="0"/>
            <a:t>การจ่ายเงิน</a:t>
          </a:r>
        </a:p>
      </dgm:t>
    </dgm:pt>
    <dgm:pt modelId="{239710B9-4D4A-4D88-B6E6-0B94D845407A}" type="parTrans" cxnId="{D487F9C3-B4CA-4442-AD15-18C28E39598A}">
      <dgm:prSet/>
      <dgm:spPr/>
      <dgm:t>
        <a:bodyPr/>
        <a:lstStyle/>
        <a:p>
          <a:endParaRPr lang="th-TH" b="1"/>
        </a:p>
      </dgm:t>
    </dgm:pt>
    <dgm:pt modelId="{9ED325B8-4C13-4934-AA22-0957B1560F05}" type="sibTrans" cxnId="{D487F9C3-B4CA-4442-AD15-18C28E39598A}">
      <dgm:prSet/>
      <dgm:spPr/>
      <dgm:t>
        <a:bodyPr/>
        <a:lstStyle/>
        <a:p>
          <a:endParaRPr lang="th-TH" b="1"/>
        </a:p>
      </dgm:t>
    </dgm:pt>
    <dgm:pt modelId="{D460DAB6-9312-4E20-ABC6-1D0AE539B7BB}">
      <dgm:prSet phldrT="[ข้อความ]"/>
      <dgm:spPr/>
      <dgm:t>
        <a:bodyPr/>
        <a:lstStyle/>
        <a:p>
          <a:r>
            <a:rPr lang="th-TH" b="1" dirty="0"/>
            <a:t>การเก็บรักษาเงิน</a:t>
          </a:r>
        </a:p>
      </dgm:t>
    </dgm:pt>
    <dgm:pt modelId="{99F219F0-0558-47E4-B793-BCDEA6012E4B}" type="parTrans" cxnId="{4266950C-2D28-4940-848F-90A4947FD079}">
      <dgm:prSet/>
      <dgm:spPr/>
      <dgm:t>
        <a:bodyPr/>
        <a:lstStyle/>
        <a:p>
          <a:endParaRPr lang="th-TH" b="1"/>
        </a:p>
      </dgm:t>
    </dgm:pt>
    <dgm:pt modelId="{BC865A14-6E0C-434F-AD58-32F3D0BF8E88}" type="sibTrans" cxnId="{4266950C-2D28-4940-848F-90A4947FD079}">
      <dgm:prSet/>
      <dgm:spPr/>
      <dgm:t>
        <a:bodyPr/>
        <a:lstStyle/>
        <a:p>
          <a:endParaRPr lang="th-TH" b="1"/>
        </a:p>
      </dgm:t>
    </dgm:pt>
    <dgm:pt modelId="{3F9126EC-FE0C-4D3D-8AB1-C394F3E014EA}">
      <dgm:prSet phldrT="[ข้อความ]"/>
      <dgm:spPr/>
      <dgm:t>
        <a:bodyPr/>
        <a:lstStyle/>
        <a:p>
          <a:r>
            <a:rPr lang="th-TH" b="1" dirty="0"/>
            <a:t>เป็นค่าใช้จ่ายตามข้อผูกพันในการกู้เงินจากต่างประเทศ</a:t>
          </a:r>
        </a:p>
      </dgm:t>
    </dgm:pt>
    <dgm:pt modelId="{D0E15237-9D95-4660-83FC-475247A832EE}" type="parTrans" cxnId="{7B15BDDB-280D-40E3-BD96-4349E1C40422}">
      <dgm:prSet/>
      <dgm:spPr/>
      <dgm:t>
        <a:bodyPr/>
        <a:lstStyle/>
        <a:p>
          <a:endParaRPr lang="th-TH" b="1"/>
        </a:p>
      </dgm:t>
    </dgm:pt>
    <dgm:pt modelId="{4E855E74-1FBD-400D-B81A-53AE69ADA943}" type="sibTrans" cxnId="{7B15BDDB-280D-40E3-BD96-4349E1C40422}">
      <dgm:prSet/>
      <dgm:spPr/>
      <dgm:t>
        <a:bodyPr/>
        <a:lstStyle/>
        <a:p>
          <a:endParaRPr lang="th-TH" b="1"/>
        </a:p>
      </dgm:t>
    </dgm:pt>
    <dgm:pt modelId="{FC552DFA-745B-47FE-BCB3-9B0CEF469503}">
      <dgm:prSet phldrT="[ข้อความ]"/>
      <dgm:spPr/>
      <dgm:t>
        <a:bodyPr/>
        <a:lstStyle/>
        <a:p>
          <a:r>
            <a:rPr lang="th-TH" b="1" dirty="0"/>
            <a:t>เป็นกรณีจำเป็นเร่งด่วนที่ไม่สามารถรอการเบิกเงินจากงบประมาณได้</a:t>
          </a:r>
        </a:p>
      </dgm:t>
    </dgm:pt>
    <dgm:pt modelId="{C4D3CC0D-8DB9-46B5-8069-41D1F54AE87A}" type="parTrans" cxnId="{F428BA63-9949-4BAD-A428-E96CBB576B6F}">
      <dgm:prSet/>
      <dgm:spPr/>
      <dgm:t>
        <a:bodyPr/>
        <a:lstStyle/>
        <a:p>
          <a:endParaRPr lang="th-TH" b="1"/>
        </a:p>
      </dgm:t>
    </dgm:pt>
    <dgm:pt modelId="{26492DE2-96FC-4557-8924-6BFAF427611E}" type="sibTrans" cxnId="{F428BA63-9949-4BAD-A428-E96CBB576B6F}">
      <dgm:prSet/>
      <dgm:spPr/>
      <dgm:t>
        <a:bodyPr/>
        <a:lstStyle/>
        <a:p>
          <a:endParaRPr lang="th-TH" b="1"/>
        </a:p>
      </dgm:t>
    </dgm:pt>
    <dgm:pt modelId="{59802F72-B2B0-4599-9302-00266BE0E671}" type="pres">
      <dgm:prSet presAssocID="{687AAFE0-5204-45D5-A861-6C8B20D9BBE9}" presName="Name0" presStyleCnt="0">
        <dgm:presLayoutVars>
          <dgm:dir/>
          <dgm:animLvl val="lvl"/>
          <dgm:resizeHandles val="exact"/>
        </dgm:presLayoutVars>
      </dgm:prSet>
      <dgm:spPr/>
    </dgm:pt>
    <dgm:pt modelId="{ED03C85D-C638-4A4F-A9A0-008133C6E864}" type="pres">
      <dgm:prSet presAssocID="{1900DA18-C35C-4B4A-9FB6-B945D6255BC0}" presName="composite" presStyleCnt="0"/>
      <dgm:spPr/>
    </dgm:pt>
    <dgm:pt modelId="{2C300F8F-BDAF-4A20-8560-B2B108313F7B}" type="pres">
      <dgm:prSet presAssocID="{1900DA18-C35C-4B4A-9FB6-B945D6255BC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3E659BF-40BA-403E-8FBF-CDA3FC62B6AE}" type="pres">
      <dgm:prSet presAssocID="{1900DA18-C35C-4B4A-9FB6-B945D6255BC0}" presName="desTx" presStyleLbl="alignAccFollowNode1" presStyleIdx="0" presStyleCnt="3">
        <dgm:presLayoutVars>
          <dgm:bulletEnabled val="1"/>
        </dgm:presLayoutVars>
      </dgm:prSet>
      <dgm:spPr/>
    </dgm:pt>
    <dgm:pt modelId="{F7D64171-9C76-4A6F-A0F3-3D0257448D89}" type="pres">
      <dgm:prSet presAssocID="{05C77A80-99FB-452E-AB2E-C7033D1CD810}" presName="space" presStyleCnt="0"/>
      <dgm:spPr/>
    </dgm:pt>
    <dgm:pt modelId="{5812E127-9658-48D6-BD70-7C35203C52CE}" type="pres">
      <dgm:prSet presAssocID="{C897585A-8A99-45BA-A285-D39B487D3CD5}" presName="composite" presStyleCnt="0"/>
      <dgm:spPr/>
    </dgm:pt>
    <dgm:pt modelId="{9DE8CA0F-45A0-46BD-ABB7-09CE55A8E2FE}" type="pres">
      <dgm:prSet presAssocID="{C897585A-8A99-45BA-A285-D39B487D3CD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336E547-81FE-4321-B4B5-C08EEC9235DB}" type="pres">
      <dgm:prSet presAssocID="{C897585A-8A99-45BA-A285-D39B487D3CD5}" presName="desTx" presStyleLbl="alignAccFollowNode1" presStyleIdx="1" presStyleCnt="3">
        <dgm:presLayoutVars>
          <dgm:bulletEnabled val="1"/>
        </dgm:presLayoutVars>
      </dgm:prSet>
      <dgm:spPr/>
    </dgm:pt>
    <dgm:pt modelId="{AB065F79-8350-436D-BB35-BF99426AA6A1}" type="pres">
      <dgm:prSet presAssocID="{5BBD5494-7B1C-4A6A-9B5A-13A4E3F9A1F4}" presName="space" presStyleCnt="0"/>
      <dgm:spPr/>
    </dgm:pt>
    <dgm:pt modelId="{1CAF5EF6-4C77-4163-9645-C5E80C00DCED}" type="pres">
      <dgm:prSet presAssocID="{3F732E6D-ED6F-4B1B-8A30-76ADA9F7FE18}" presName="composite" presStyleCnt="0"/>
      <dgm:spPr/>
    </dgm:pt>
    <dgm:pt modelId="{4517426D-D0DA-48BF-BCD9-0A0F380DD35A}" type="pres">
      <dgm:prSet presAssocID="{3F732E6D-ED6F-4B1B-8A30-76ADA9F7FE1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42F842C-3D58-4CA7-941C-28CC7934291B}" type="pres">
      <dgm:prSet presAssocID="{3F732E6D-ED6F-4B1B-8A30-76ADA9F7FE1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3476E0A-1A14-4B2E-9B09-257A5C6F1227}" srcId="{687AAFE0-5204-45D5-A861-6C8B20D9BBE9}" destId="{1900DA18-C35C-4B4A-9FB6-B945D6255BC0}" srcOrd="0" destOrd="0" parTransId="{C823C4EC-CB5A-4B17-B745-A22150DD0090}" sibTransId="{05C77A80-99FB-452E-AB2E-C7033D1CD810}"/>
    <dgm:cxn modelId="{4266950C-2D28-4940-848F-90A4947FD079}" srcId="{C897585A-8A99-45BA-A285-D39B487D3CD5}" destId="{D460DAB6-9312-4E20-ABC6-1D0AE539B7BB}" srcOrd="3" destOrd="0" parTransId="{99F219F0-0558-47E4-B793-BCDEA6012E4B}" sibTransId="{BC865A14-6E0C-434F-AD58-32F3D0BF8E88}"/>
    <dgm:cxn modelId="{F62ADC0F-76DE-4DA2-AF23-11E227F062B5}" srcId="{687AAFE0-5204-45D5-A861-6C8B20D9BBE9}" destId="{3F732E6D-ED6F-4B1B-8A30-76ADA9F7FE18}" srcOrd="2" destOrd="0" parTransId="{1C50BF26-6110-490F-A238-CF0D35541861}" sibTransId="{A4186514-6D1A-4D9E-9860-D7EEB2B17290}"/>
    <dgm:cxn modelId="{ADB28111-9ABF-4269-82EB-5E53DC9AE52A}" type="presOf" srcId="{3F732E6D-ED6F-4B1B-8A30-76ADA9F7FE18}" destId="{4517426D-D0DA-48BF-BCD9-0A0F380DD35A}" srcOrd="0" destOrd="0" presId="urn:microsoft.com/office/officeart/2005/8/layout/hList1"/>
    <dgm:cxn modelId="{5348F11B-FE82-4DBF-8F8A-9EE75221AA04}" srcId="{C897585A-8A99-45BA-A285-D39B487D3CD5}" destId="{65B77C3A-8F55-46F6-9DFC-A469AFB450C3}" srcOrd="1" destOrd="0" parTransId="{28812B1C-0DD2-44A8-836A-1AB68762DEEE}" sibTransId="{214EE8E1-9580-47A4-BCB9-DFA997DE3A50}"/>
    <dgm:cxn modelId="{4BE38D23-FD2A-4438-ACDF-6420AD55E113}" srcId="{C897585A-8A99-45BA-A285-D39B487D3CD5}" destId="{4FA2DD34-8253-41BF-AABF-C9C9F8BA5522}" srcOrd="0" destOrd="0" parTransId="{4D51D1C5-56CE-43DE-9DDD-98DE9CD08118}" sibTransId="{51E61D21-5C99-454C-96C1-E81990E38CAA}"/>
    <dgm:cxn modelId="{D1466D2A-2EFC-4D7A-A8C6-1DFDE0CA8834}" srcId="{3F732E6D-ED6F-4B1B-8A30-76ADA9F7FE18}" destId="{6A843994-722E-4C7D-A0B9-9A835F9A5A2C}" srcOrd="1" destOrd="0" parTransId="{DE800FF4-8A7E-4C31-9E52-A05010154B6C}" sibTransId="{3997438C-98E1-4F9E-A194-396909DB3A16}"/>
    <dgm:cxn modelId="{2601FB2A-F9BA-470A-8496-846E79C6ACDC}" type="presOf" srcId="{91DE697C-B55A-4B2E-89DB-E28F0CAF53B8}" destId="{642F842C-3D58-4CA7-941C-28CC7934291B}" srcOrd="0" destOrd="0" presId="urn:microsoft.com/office/officeart/2005/8/layout/hList1"/>
    <dgm:cxn modelId="{820C7134-F29A-468C-8D85-2E38BC73BB77}" srcId="{687AAFE0-5204-45D5-A861-6C8B20D9BBE9}" destId="{C897585A-8A99-45BA-A285-D39B487D3CD5}" srcOrd="1" destOrd="0" parTransId="{E29DEDEB-0D56-4002-9B6B-6AAF70507CC2}" sibTransId="{5BBD5494-7B1C-4A6A-9B5A-13A4E3F9A1F4}"/>
    <dgm:cxn modelId="{31A10F35-4EA7-4AA1-BBCB-1915166EC603}" srcId="{1900DA18-C35C-4B4A-9FB6-B945D6255BC0}" destId="{1AABE226-CE53-459C-AB94-555DDA4BAF0A}" srcOrd="1" destOrd="0" parTransId="{4514DD7C-5CA1-47A4-B578-44066BD412CD}" sibTransId="{38F46EFD-A28C-48DF-9542-3FCD859A2D7C}"/>
    <dgm:cxn modelId="{C5167639-CA04-4068-AE1E-E1CD99E4D918}" srcId="{1900DA18-C35C-4B4A-9FB6-B945D6255BC0}" destId="{F3BBA1EA-14D0-48F5-A09A-110C91AE17EE}" srcOrd="4" destOrd="0" parTransId="{70F648B6-54C8-4D0D-9A25-2D3C88C652D4}" sibTransId="{AABC1625-27DD-402A-BB67-F619C439A088}"/>
    <dgm:cxn modelId="{BB755B3E-C15F-49AF-A31B-738A80DF6135}" type="presOf" srcId="{BB97D9AB-7F25-4F2F-95B2-C387888E8751}" destId="{73E659BF-40BA-403E-8FBF-CDA3FC62B6AE}" srcOrd="0" destOrd="0" presId="urn:microsoft.com/office/officeart/2005/8/layout/hList1"/>
    <dgm:cxn modelId="{F428BA63-9949-4BAD-A428-E96CBB576B6F}" srcId="{3F732E6D-ED6F-4B1B-8A30-76ADA9F7FE18}" destId="{FC552DFA-745B-47FE-BCB3-9B0CEF469503}" srcOrd="3" destOrd="0" parTransId="{C4D3CC0D-8DB9-46B5-8069-41D1F54AE87A}" sibTransId="{26492DE2-96FC-4557-8924-6BFAF427611E}"/>
    <dgm:cxn modelId="{AC819464-9526-45B9-B7CE-655702AD8D98}" type="presOf" srcId="{FC552DFA-745B-47FE-BCB3-9B0CEF469503}" destId="{642F842C-3D58-4CA7-941C-28CC7934291B}" srcOrd="0" destOrd="3" presId="urn:microsoft.com/office/officeart/2005/8/layout/hList1"/>
    <dgm:cxn modelId="{A55E466D-BDE4-418D-82A9-C21BF7E9B638}" srcId="{1900DA18-C35C-4B4A-9FB6-B945D6255BC0}" destId="{81656078-634B-4542-9EAC-90A7EEF79F36}" srcOrd="3" destOrd="0" parTransId="{1DCB54D2-09E9-4528-8D36-570A89E83A61}" sibTransId="{B2A478EE-081B-4A23-8296-85904CC84403}"/>
    <dgm:cxn modelId="{CB163951-0AD7-497A-97B0-C28CFE003F8D}" type="presOf" srcId="{A870855B-0767-4255-A61F-8BB3DD61A9E7}" destId="{0336E547-81FE-4321-B4B5-C08EEC9235DB}" srcOrd="0" destOrd="2" presId="urn:microsoft.com/office/officeart/2005/8/layout/hList1"/>
    <dgm:cxn modelId="{7018D451-3540-4541-AE20-5515FBA4110E}" srcId="{1900DA18-C35C-4B4A-9FB6-B945D6255BC0}" destId="{D589E2F6-2902-47DB-9535-0BC371FA39BA}" srcOrd="2" destOrd="0" parTransId="{E44E9196-DB38-4764-819C-BA71DB1F34A0}" sibTransId="{8011FB63-5916-4B83-822D-9C4FE0BFCD3A}"/>
    <dgm:cxn modelId="{D36E6F57-9D37-4A22-9D80-ECCF3AB59414}" type="presOf" srcId="{C897585A-8A99-45BA-A285-D39B487D3CD5}" destId="{9DE8CA0F-45A0-46BD-ABB7-09CE55A8E2FE}" srcOrd="0" destOrd="0" presId="urn:microsoft.com/office/officeart/2005/8/layout/hList1"/>
    <dgm:cxn modelId="{63AD7288-E65D-47AE-9406-E3D18193E395}" type="presOf" srcId="{687AAFE0-5204-45D5-A861-6C8B20D9BBE9}" destId="{59802F72-B2B0-4599-9302-00266BE0E671}" srcOrd="0" destOrd="0" presId="urn:microsoft.com/office/officeart/2005/8/layout/hList1"/>
    <dgm:cxn modelId="{9867558C-D320-4FAA-9362-E911B9B9E803}" type="presOf" srcId="{6A843994-722E-4C7D-A0B9-9A835F9A5A2C}" destId="{642F842C-3D58-4CA7-941C-28CC7934291B}" srcOrd="0" destOrd="1" presId="urn:microsoft.com/office/officeart/2005/8/layout/hList1"/>
    <dgm:cxn modelId="{3A38B08D-01AB-4BE4-A2E2-C00046B1302D}" type="presOf" srcId="{65B77C3A-8F55-46F6-9DFC-A469AFB450C3}" destId="{0336E547-81FE-4321-B4B5-C08EEC9235DB}" srcOrd="0" destOrd="1" presId="urn:microsoft.com/office/officeart/2005/8/layout/hList1"/>
    <dgm:cxn modelId="{5622949E-C24B-4DA2-9CA0-899CC5186BC3}" type="presOf" srcId="{F3BBA1EA-14D0-48F5-A09A-110C91AE17EE}" destId="{73E659BF-40BA-403E-8FBF-CDA3FC62B6AE}" srcOrd="0" destOrd="4" presId="urn:microsoft.com/office/officeart/2005/8/layout/hList1"/>
    <dgm:cxn modelId="{5BC821AF-27E6-4ABD-B6DF-953CC3731555}" type="presOf" srcId="{D589E2F6-2902-47DB-9535-0BC371FA39BA}" destId="{73E659BF-40BA-403E-8FBF-CDA3FC62B6AE}" srcOrd="0" destOrd="2" presId="urn:microsoft.com/office/officeart/2005/8/layout/hList1"/>
    <dgm:cxn modelId="{EF4F63BB-BDCD-43E4-9F7D-BB66876E726E}" srcId="{3F732E6D-ED6F-4B1B-8A30-76ADA9F7FE18}" destId="{91DE697C-B55A-4B2E-89DB-E28F0CAF53B8}" srcOrd="0" destOrd="0" parTransId="{99152352-63AC-4E9E-A579-1F767297E44D}" sibTransId="{93253206-A9A8-404E-99F8-F8EF4975D2E5}"/>
    <dgm:cxn modelId="{BF726ABE-E500-4EB6-8B9C-7F6F34A09369}" type="presOf" srcId="{3F9126EC-FE0C-4D3D-8AB1-C394F3E014EA}" destId="{642F842C-3D58-4CA7-941C-28CC7934291B}" srcOrd="0" destOrd="2" presId="urn:microsoft.com/office/officeart/2005/8/layout/hList1"/>
    <dgm:cxn modelId="{24E3CBC0-7A1B-442E-8FC8-CBF8E7B2A4BC}" type="presOf" srcId="{1900DA18-C35C-4B4A-9FB6-B945D6255BC0}" destId="{2C300F8F-BDAF-4A20-8560-B2B108313F7B}" srcOrd="0" destOrd="0" presId="urn:microsoft.com/office/officeart/2005/8/layout/hList1"/>
    <dgm:cxn modelId="{DB5C8CC2-B4AB-440F-A73E-4A68C363A727}" type="presOf" srcId="{1AABE226-CE53-459C-AB94-555DDA4BAF0A}" destId="{73E659BF-40BA-403E-8FBF-CDA3FC62B6AE}" srcOrd="0" destOrd="1" presId="urn:microsoft.com/office/officeart/2005/8/layout/hList1"/>
    <dgm:cxn modelId="{D487F9C3-B4CA-4442-AD15-18C28E39598A}" srcId="{C897585A-8A99-45BA-A285-D39B487D3CD5}" destId="{A870855B-0767-4255-A61F-8BB3DD61A9E7}" srcOrd="2" destOrd="0" parTransId="{239710B9-4D4A-4D88-B6E6-0B94D845407A}" sibTransId="{9ED325B8-4C13-4934-AA22-0957B1560F05}"/>
    <dgm:cxn modelId="{5668B9D6-139F-452E-B00B-23A74CCA129C}" type="presOf" srcId="{81656078-634B-4542-9EAC-90A7EEF79F36}" destId="{73E659BF-40BA-403E-8FBF-CDA3FC62B6AE}" srcOrd="0" destOrd="3" presId="urn:microsoft.com/office/officeart/2005/8/layout/hList1"/>
    <dgm:cxn modelId="{7B15BDDB-280D-40E3-BD96-4349E1C40422}" srcId="{3F732E6D-ED6F-4B1B-8A30-76ADA9F7FE18}" destId="{3F9126EC-FE0C-4D3D-8AB1-C394F3E014EA}" srcOrd="2" destOrd="0" parTransId="{D0E15237-9D95-4660-83FC-475247A832EE}" sibTransId="{4E855E74-1FBD-400D-B81A-53AE69ADA943}"/>
    <dgm:cxn modelId="{E4BD2FEC-B342-433A-8407-F1554BAF000C}" srcId="{1900DA18-C35C-4B4A-9FB6-B945D6255BC0}" destId="{BB97D9AB-7F25-4F2F-95B2-C387888E8751}" srcOrd="0" destOrd="0" parTransId="{EF7C5388-A92C-4F14-99F9-2D2829BF1CE3}" sibTransId="{F40B437B-D318-49E7-8907-02C82B0DE11C}"/>
    <dgm:cxn modelId="{71C5DDF0-19BF-4411-A64F-F13FAF0EC4DF}" type="presOf" srcId="{4FA2DD34-8253-41BF-AABF-C9C9F8BA5522}" destId="{0336E547-81FE-4321-B4B5-C08EEC9235DB}" srcOrd="0" destOrd="0" presId="urn:microsoft.com/office/officeart/2005/8/layout/hList1"/>
    <dgm:cxn modelId="{E04BAFFB-E7E4-45CE-96AF-F78B109ED410}" type="presOf" srcId="{D460DAB6-9312-4E20-ABC6-1D0AE539B7BB}" destId="{0336E547-81FE-4321-B4B5-C08EEC9235DB}" srcOrd="0" destOrd="3" presId="urn:microsoft.com/office/officeart/2005/8/layout/hList1"/>
    <dgm:cxn modelId="{D1697544-F413-4400-ACBE-B5C238480F59}" type="presParOf" srcId="{59802F72-B2B0-4599-9302-00266BE0E671}" destId="{ED03C85D-C638-4A4F-A9A0-008133C6E864}" srcOrd="0" destOrd="0" presId="urn:microsoft.com/office/officeart/2005/8/layout/hList1"/>
    <dgm:cxn modelId="{9837DC43-E6FB-4C12-A56B-AC68D7B6086B}" type="presParOf" srcId="{ED03C85D-C638-4A4F-A9A0-008133C6E864}" destId="{2C300F8F-BDAF-4A20-8560-B2B108313F7B}" srcOrd="0" destOrd="0" presId="urn:microsoft.com/office/officeart/2005/8/layout/hList1"/>
    <dgm:cxn modelId="{30CF13DA-5793-4576-861F-F4D88B436B12}" type="presParOf" srcId="{ED03C85D-C638-4A4F-A9A0-008133C6E864}" destId="{73E659BF-40BA-403E-8FBF-CDA3FC62B6AE}" srcOrd="1" destOrd="0" presId="urn:microsoft.com/office/officeart/2005/8/layout/hList1"/>
    <dgm:cxn modelId="{545C70FF-93E5-45DA-99F2-FD3E75B6990C}" type="presParOf" srcId="{59802F72-B2B0-4599-9302-00266BE0E671}" destId="{F7D64171-9C76-4A6F-A0F3-3D0257448D89}" srcOrd="1" destOrd="0" presId="urn:microsoft.com/office/officeart/2005/8/layout/hList1"/>
    <dgm:cxn modelId="{8F899CF5-6F5D-4AA5-8D54-F43F4488F898}" type="presParOf" srcId="{59802F72-B2B0-4599-9302-00266BE0E671}" destId="{5812E127-9658-48D6-BD70-7C35203C52CE}" srcOrd="2" destOrd="0" presId="urn:microsoft.com/office/officeart/2005/8/layout/hList1"/>
    <dgm:cxn modelId="{FB58AB12-7EF9-4BE3-8A96-49DD51232CEE}" type="presParOf" srcId="{5812E127-9658-48D6-BD70-7C35203C52CE}" destId="{9DE8CA0F-45A0-46BD-ABB7-09CE55A8E2FE}" srcOrd="0" destOrd="0" presId="urn:microsoft.com/office/officeart/2005/8/layout/hList1"/>
    <dgm:cxn modelId="{DA227608-0F82-43C2-B8B9-DEB6D29A62B9}" type="presParOf" srcId="{5812E127-9658-48D6-BD70-7C35203C52CE}" destId="{0336E547-81FE-4321-B4B5-C08EEC9235DB}" srcOrd="1" destOrd="0" presId="urn:microsoft.com/office/officeart/2005/8/layout/hList1"/>
    <dgm:cxn modelId="{CE11D459-1F14-4AA3-8C95-9EE296A04818}" type="presParOf" srcId="{59802F72-B2B0-4599-9302-00266BE0E671}" destId="{AB065F79-8350-436D-BB35-BF99426AA6A1}" srcOrd="3" destOrd="0" presId="urn:microsoft.com/office/officeart/2005/8/layout/hList1"/>
    <dgm:cxn modelId="{5702F825-1DB6-407A-B127-8B8F6D2FDB59}" type="presParOf" srcId="{59802F72-B2B0-4599-9302-00266BE0E671}" destId="{1CAF5EF6-4C77-4163-9645-C5E80C00DCED}" srcOrd="4" destOrd="0" presId="urn:microsoft.com/office/officeart/2005/8/layout/hList1"/>
    <dgm:cxn modelId="{0D157FC6-BB69-4F44-BC19-3F40DD86AC2B}" type="presParOf" srcId="{1CAF5EF6-4C77-4163-9645-C5E80C00DCED}" destId="{4517426D-D0DA-48BF-BCD9-0A0F380DD35A}" srcOrd="0" destOrd="0" presId="urn:microsoft.com/office/officeart/2005/8/layout/hList1"/>
    <dgm:cxn modelId="{9DA2CD00-9B23-4658-A6FC-C400B62FFC84}" type="presParOf" srcId="{1CAF5EF6-4C77-4163-9645-C5E80C00DCED}" destId="{642F842C-3D58-4CA7-941C-28CC793429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06DB82-52DC-41D1-894C-CC8D8FF5F35E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76B0E8AC-0CF4-4261-83BB-F5EE41A6368F}">
      <dgm:prSet phldrT="[ข้อความ]"/>
      <dgm:spPr/>
      <dgm:t>
        <a:bodyPr/>
        <a:lstStyle/>
        <a:p>
          <a:r>
            <a:rPr lang="th-TH" b="1" dirty="0">
              <a:solidFill>
                <a:srgbClr val="0070C0"/>
              </a:solidFill>
            </a:rPr>
            <a:t>เงินหรือทรัพย์สินที่อยู่ใน       ความครอบครองของหน่วยงานของรัฐ</a:t>
          </a:r>
        </a:p>
      </dgm:t>
    </dgm:pt>
    <dgm:pt modelId="{B76104F8-5946-4E20-8E30-E75E17F3DB51}" type="parTrans" cxnId="{036FAF51-45C4-4B55-ABCB-96631C4E2BD0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4A69308B-BD0C-47B7-8934-C590FDA2F95F}" type="sibTrans" cxnId="{036FAF51-45C4-4B55-ABCB-96631C4E2BD0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74390BA5-F543-499C-8CC7-7D597833B176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ตามกฎหมาย/กฎ ที่เกี่ยวข้อง</a:t>
          </a:r>
        </a:p>
      </dgm:t>
    </dgm:pt>
    <dgm:pt modelId="{ADBB8D0B-232C-4D68-B3D7-CF54FA240A59}" type="parTrans" cxnId="{7EC08CB8-35DF-4421-B669-9A5DBAC0DFB8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67D55F8F-A454-4FE9-8C8B-582B3FF2C821}" type="sibTrans" cxnId="{7EC08CB8-35DF-4421-B669-9A5DBAC0DFB8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0E49CC93-D888-4A53-AF00-23869EAED679}">
      <dgm:prSet phldrT="[ข้อความ]"/>
      <dgm:spPr/>
      <dgm:t>
        <a:bodyPr/>
        <a:lstStyle/>
        <a:p>
          <a:r>
            <a:rPr lang="th-TH" b="1" dirty="0">
              <a:solidFill>
                <a:srgbClr val="0070C0"/>
              </a:solidFill>
            </a:rPr>
            <a:t>ทรัพย์สินของแผ่นดินและทรัพย์สินที่ตกเป็นของแผ่นดิน</a:t>
          </a:r>
        </a:p>
      </dgm:t>
    </dgm:pt>
    <dgm:pt modelId="{FB024581-3360-4DBF-8BE4-81866CAB78E7}" type="parTrans" cxnId="{39B63562-1EA5-4748-AE72-FD491226C7CE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3C1BDA6E-1DED-4E6D-BD55-72AEDECCAA7E}" type="sibTrans" cxnId="{39B63562-1EA5-4748-AE72-FD491226C7CE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E88EDDA6-657B-4848-B680-F24231AACE24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กค. รับผิดชอบดูแลรักษาและบริหารทรัพย์สินที่ตกเป็นของแผ่นดิน และจัดทำบัญชีทรัพย์สินของแผ่นดิน</a:t>
          </a:r>
        </a:p>
      </dgm:t>
    </dgm:pt>
    <dgm:pt modelId="{E273DD8C-9380-47D6-B787-51FC2C6A9499}" type="parTrans" cxnId="{BBBCC1B2-80B6-49F3-ADA8-3D35B4B593C5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4CF3F303-830B-4BD3-85AA-024E4B08D6E3}" type="sibTrans" cxnId="{BBBCC1B2-80B6-49F3-ADA8-3D35B4B593C5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B187FF0C-A427-44AB-BA8C-9C60133CD730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กรณีมีกฎหมายกำหนดให้หน่วยงานอื่นของรัฐรับผิดชอบดูแลรักษาและบริหารทรัพย์สินของแผ่นดิน ให้จัดทำบัญชีทรัพย์สินและรายงาน กค. ทราบ ตามหลักเกณฑ์ของ กค.</a:t>
          </a:r>
        </a:p>
      </dgm:t>
    </dgm:pt>
    <dgm:pt modelId="{B00AB2A8-20B5-421C-BFF3-6E5180BD5D3B}" type="parTrans" cxnId="{6E6A30C2-EEEA-432C-99F9-1B3A50048F9F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5BC29DD5-A775-4F41-92D4-90554BA38077}" type="sibTrans" cxnId="{6E6A30C2-EEEA-432C-99F9-1B3A50048F9F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8175DC18-ED59-4C68-A992-DFF13C8DD494}">
      <dgm:prSet phldrT="[ข้อความ]"/>
      <dgm:spPr/>
      <dgm:t>
        <a:bodyPr/>
        <a:lstStyle/>
        <a:p>
          <a:r>
            <a:rPr lang="th-TH" b="1" dirty="0">
              <a:solidFill>
                <a:srgbClr val="0070C0"/>
              </a:solidFill>
            </a:rPr>
            <a:t>การบริหารเงินคงคลัง</a:t>
          </a:r>
        </a:p>
      </dgm:t>
    </dgm:pt>
    <dgm:pt modelId="{BB16FA44-7A30-49D7-8A74-7611BE3CD0A7}" type="parTrans" cxnId="{2FF5BEA4-9F3E-413D-B34A-407732D71CF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27E15253-F40D-459B-BB68-9B149AA19BDA}" type="sibTrans" cxnId="{2FF5BEA4-9F3E-413D-B34A-407732D71CF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F1EFD325-A0A0-40F0-8AF8-2F2EEB159FD7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ตามกฎหมายเงินคงคลัง</a:t>
          </a:r>
        </a:p>
      </dgm:t>
    </dgm:pt>
    <dgm:pt modelId="{04E8204A-D1FA-409E-86E6-6D6DC29F6DA7}" type="parTrans" cxnId="{3AC40411-09EA-4964-94FA-158C16FCAF7F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B3E21F54-1E48-4ED8-B943-0CA05258074D}" type="sibTrans" cxnId="{3AC40411-09EA-4964-94FA-158C16FCAF7F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AB386511-A02F-44F0-ADFE-16FBCA0B0797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คำนึงถึงค่าใช้จ่ายและต้นทุนในการบริหารสภาพคล่อง</a:t>
          </a:r>
        </a:p>
      </dgm:t>
    </dgm:pt>
    <dgm:pt modelId="{BB4A35F1-223E-479A-9E4B-D8B0293E39C2}" type="parTrans" cxnId="{ECBAC9A8-2C2B-4B32-8CCB-CC28F4B93272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A36F1C7C-584A-4AB7-A1D7-16A8C6ABC23C}" type="sibTrans" cxnId="{ECBAC9A8-2C2B-4B32-8CCB-CC28F4B93272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A58A8DF3-1208-4A74-BA49-02C26EDDFB1B}">
      <dgm:prSet phldrT="[ข้อความ]"/>
      <dgm:spPr/>
      <dgm:t>
        <a:bodyPr/>
        <a:lstStyle/>
        <a:p>
          <a:r>
            <a:rPr lang="th-TH" b="1" dirty="0" err="1">
              <a:solidFill>
                <a:srgbClr val="002060"/>
              </a:solidFill>
            </a:rPr>
            <a:t>การจัด</a:t>
          </a:r>
          <a:r>
            <a:rPr lang="th-TH" b="1" dirty="0">
              <a:solidFill>
                <a:srgbClr val="002060"/>
              </a:solidFill>
            </a:rPr>
            <a:t>ซื้อจัดจ้าง</a:t>
          </a:r>
        </a:p>
      </dgm:t>
    </dgm:pt>
    <dgm:pt modelId="{93640A62-B182-4713-95D0-72818007BB27}" type="parTrans" cxnId="{06B8732B-5B1B-446A-AECF-7103AF62C137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626BC6C7-252D-4CD1-9C5F-1E9F07E76FE5}" type="sibTrans" cxnId="{06B8732B-5B1B-446A-AECF-7103AF62C137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1F8F10F0-DB69-4ED5-B420-6422D1577236}">
      <dgm:prSet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ตามกฎหมายว่าด้วย</a:t>
          </a:r>
          <a:r>
            <a:rPr lang="th-TH" b="0" dirty="0" err="1">
              <a:solidFill>
                <a:schemeClr val="tx1"/>
              </a:solidFill>
            </a:rPr>
            <a:t>การจัด</a:t>
          </a:r>
          <a:r>
            <a:rPr lang="th-TH" b="0" dirty="0">
              <a:solidFill>
                <a:schemeClr val="tx1"/>
              </a:solidFill>
            </a:rPr>
            <a:t>ซื้อจัดจ้างและการบริหารพัสดุภาครัฐ</a:t>
          </a:r>
        </a:p>
      </dgm:t>
    </dgm:pt>
    <dgm:pt modelId="{C7B5914F-5F88-4935-ADB9-4E12ACA62230}" type="parTrans" cxnId="{9F5AF76D-9463-4F52-9F53-AEA0E665116E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17150BCB-F7C3-4300-B68A-DC0BF63EB333}" type="sibTrans" cxnId="{9F5AF76D-9463-4F52-9F53-AEA0E665116E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F3BF520E-019E-4E8F-B6FB-C62B8F3A6714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พิจารณาประโยชน์ของรัฐ ความคุ้มค่า ประหยัด </a:t>
          </a:r>
        </a:p>
      </dgm:t>
    </dgm:pt>
    <dgm:pt modelId="{A40AD884-8149-4320-BBDF-30CF946831F1}" type="parTrans" cxnId="{438B5B0F-AD92-4D8C-96F6-F20436D7497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AAF40E22-F792-4654-8C75-F03F01882628}" type="sibTrans" cxnId="{438B5B0F-AD92-4D8C-96F6-F20436D7497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291F003E-C9A0-429A-A47E-04782AB0E270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รอบคอบ ระมัดระวัง บริหารความเสี่ยงอย่างเหมาะสม</a:t>
          </a:r>
        </a:p>
      </dgm:t>
    </dgm:pt>
    <dgm:pt modelId="{D9ABB7DA-5B05-41CD-BB90-29ED0F103A32}" type="parTrans" cxnId="{19957313-663B-452B-8F7D-3DCAEB32B70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2489ED0D-6B0B-421E-B165-0CD077D8E314}" type="sibTrans" cxnId="{19957313-663B-452B-8F7D-3DCAEB32B70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9838C4D7-73D6-4582-B17B-3ABB0E9E4596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หน่วยงานของรัฐรับผิดชอบดูแลรักษาและบริหารทรัพย์สิน</a:t>
          </a:r>
        </a:p>
      </dgm:t>
    </dgm:pt>
    <dgm:pt modelId="{E0CDD2FC-55EE-4E98-8177-063D91EAAF3E}" type="parTrans" cxnId="{4105D06B-C906-49D9-8519-1D776895CF11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1DA9DFB4-612B-428A-A584-A0E663B6B6CE}" type="sibTrans" cxnId="{4105D06B-C906-49D9-8519-1D776895CF11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74155937-A162-4928-BE97-2D1A0A888D84}">
      <dgm:prSet phldrT="[ข้อความ]"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รักษาไว้ในระดับที่จำเป็น ให้มีสภาพคล่องเพียงพอ</a:t>
          </a:r>
        </a:p>
      </dgm:t>
    </dgm:pt>
    <dgm:pt modelId="{8AFF1A14-7A36-4C90-B0CB-336A72C5E6E0}" type="parTrans" cxnId="{84E9138C-2BD6-4BD3-B0F3-01993C328A74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F1ED2F71-7121-4D05-89E6-046C94397E3F}" type="sibTrans" cxnId="{84E9138C-2BD6-4BD3-B0F3-01993C328A74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5970071A-E2D4-448E-90E9-ED756FB0AC4D}">
      <dgm:prSet/>
      <dgm:spPr/>
      <dgm:t>
        <a:bodyPr/>
        <a:lstStyle/>
        <a:p>
          <a:r>
            <a:rPr lang="th-TH" b="0" dirty="0">
              <a:solidFill>
                <a:schemeClr val="tx1"/>
              </a:solidFill>
            </a:rPr>
            <a:t>ดำเนินการด้วยความสุจริต คุ้มค่า โปร่งใส มีประสิทธิภาพ ประสิทธิผล และตรวจสอบได้</a:t>
          </a:r>
        </a:p>
      </dgm:t>
    </dgm:pt>
    <dgm:pt modelId="{0A96F2B6-9269-4A95-88E1-D2AD011E4DFB}" type="parTrans" cxnId="{EE0892DA-A870-4DA3-B3FB-A6C7E123CBA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A54D085C-117A-44EE-B7E0-859ADA177B3F}" type="sibTrans" cxnId="{EE0892DA-A870-4DA3-B3FB-A6C7E123CBA9}">
      <dgm:prSet/>
      <dgm:spPr/>
      <dgm:t>
        <a:bodyPr/>
        <a:lstStyle/>
        <a:p>
          <a:endParaRPr lang="th-TH" b="0">
            <a:solidFill>
              <a:schemeClr val="tx1"/>
            </a:solidFill>
          </a:endParaRPr>
        </a:p>
      </dgm:t>
    </dgm:pt>
    <dgm:pt modelId="{D8AB569A-B8F7-4BC8-BB43-02EED0FCC159}" type="pres">
      <dgm:prSet presAssocID="{4106DB82-52DC-41D1-894C-CC8D8FF5F35E}" presName="Name0" presStyleCnt="0">
        <dgm:presLayoutVars>
          <dgm:dir/>
          <dgm:animLvl val="lvl"/>
          <dgm:resizeHandles val="exact"/>
        </dgm:presLayoutVars>
      </dgm:prSet>
      <dgm:spPr/>
    </dgm:pt>
    <dgm:pt modelId="{935D85AD-CFCD-4CFA-A569-49AFC425E1B9}" type="pres">
      <dgm:prSet presAssocID="{76B0E8AC-0CF4-4261-83BB-F5EE41A6368F}" presName="composite" presStyleCnt="0"/>
      <dgm:spPr/>
    </dgm:pt>
    <dgm:pt modelId="{C9BF324F-6E81-4D59-8C7E-D0C9317ED3B5}" type="pres">
      <dgm:prSet presAssocID="{76B0E8AC-0CF4-4261-83BB-F5EE41A6368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572D7DBD-BF4C-4B7D-8454-0CB3361B669A}" type="pres">
      <dgm:prSet presAssocID="{76B0E8AC-0CF4-4261-83BB-F5EE41A6368F}" presName="desTx" presStyleLbl="alignAccFollowNode1" presStyleIdx="0" presStyleCnt="4">
        <dgm:presLayoutVars>
          <dgm:bulletEnabled val="1"/>
        </dgm:presLayoutVars>
      </dgm:prSet>
      <dgm:spPr/>
    </dgm:pt>
    <dgm:pt modelId="{EA553ADF-EC82-4EC6-B59D-159616647E80}" type="pres">
      <dgm:prSet presAssocID="{4A69308B-BD0C-47B7-8934-C590FDA2F95F}" presName="space" presStyleCnt="0"/>
      <dgm:spPr/>
    </dgm:pt>
    <dgm:pt modelId="{AFBA9466-3C2C-4806-82DF-AF962BB8734E}" type="pres">
      <dgm:prSet presAssocID="{0E49CC93-D888-4A53-AF00-23869EAED679}" presName="composite" presStyleCnt="0"/>
      <dgm:spPr/>
    </dgm:pt>
    <dgm:pt modelId="{FBE8A39F-0933-46BF-AD52-A4F32061E8EA}" type="pres">
      <dgm:prSet presAssocID="{0E49CC93-D888-4A53-AF00-23869EAED67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B1C3E2C-E7DE-4BF8-82D9-42E1823EC1DB}" type="pres">
      <dgm:prSet presAssocID="{0E49CC93-D888-4A53-AF00-23869EAED679}" presName="desTx" presStyleLbl="alignAccFollowNode1" presStyleIdx="1" presStyleCnt="4">
        <dgm:presLayoutVars>
          <dgm:bulletEnabled val="1"/>
        </dgm:presLayoutVars>
      </dgm:prSet>
      <dgm:spPr/>
    </dgm:pt>
    <dgm:pt modelId="{F09DDB39-8CC7-4F4A-AAD7-B66A42D7CC3B}" type="pres">
      <dgm:prSet presAssocID="{3C1BDA6E-1DED-4E6D-BD55-72AEDECCAA7E}" presName="space" presStyleCnt="0"/>
      <dgm:spPr/>
    </dgm:pt>
    <dgm:pt modelId="{0BAEC1D9-6398-4FED-A026-C7E971ABCB69}" type="pres">
      <dgm:prSet presAssocID="{8175DC18-ED59-4C68-A992-DFF13C8DD494}" presName="composite" presStyleCnt="0"/>
      <dgm:spPr/>
    </dgm:pt>
    <dgm:pt modelId="{273B5329-D760-4EC0-A287-6770E6776650}" type="pres">
      <dgm:prSet presAssocID="{8175DC18-ED59-4C68-A992-DFF13C8DD49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219D84F-ACF4-46C6-87E1-0263568F070A}" type="pres">
      <dgm:prSet presAssocID="{8175DC18-ED59-4C68-A992-DFF13C8DD494}" presName="desTx" presStyleLbl="alignAccFollowNode1" presStyleIdx="2" presStyleCnt="4">
        <dgm:presLayoutVars>
          <dgm:bulletEnabled val="1"/>
        </dgm:presLayoutVars>
      </dgm:prSet>
      <dgm:spPr/>
    </dgm:pt>
    <dgm:pt modelId="{0D497574-D894-4C42-950B-51236BB02ACF}" type="pres">
      <dgm:prSet presAssocID="{27E15253-F40D-459B-BB68-9B149AA19BDA}" presName="space" presStyleCnt="0"/>
      <dgm:spPr/>
    </dgm:pt>
    <dgm:pt modelId="{4A7E347C-3249-441A-99E4-26B886210EC9}" type="pres">
      <dgm:prSet presAssocID="{A58A8DF3-1208-4A74-BA49-02C26EDDFB1B}" presName="composite" presStyleCnt="0"/>
      <dgm:spPr/>
    </dgm:pt>
    <dgm:pt modelId="{B587E659-990F-4195-8AF3-10EF953984B2}" type="pres">
      <dgm:prSet presAssocID="{A58A8DF3-1208-4A74-BA49-02C26EDDFB1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3035325D-484C-43B4-98A4-978E135006EB}" type="pres">
      <dgm:prSet presAssocID="{A58A8DF3-1208-4A74-BA49-02C26EDDFB1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5D20C405-F46D-4317-A86F-47C8D7892143}" type="presOf" srcId="{8175DC18-ED59-4C68-A992-DFF13C8DD494}" destId="{273B5329-D760-4EC0-A287-6770E6776650}" srcOrd="0" destOrd="0" presId="urn:microsoft.com/office/officeart/2005/8/layout/hList1"/>
    <dgm:cxn modelId="{438B5B0F-AD92-4D8C-96F6-F20436D74979}" srcId="{76B0E8AC-0CF4-4261-83BB-F5EE41A6368F}" destId="{F3BF520E-019E-4E8F-B6FB-C62B8F3A6714}" srcOrd="2" destOrd="0" parTransId="{A40AD884-8149-4320-BBDF-30CF946831F1}" sibTransId="{AAF40E22-F792-4654-8C75-F03F01882628}"/>
    <dgm:cxn modelId="{3AC40411-09EA-4964-94FA-158C16FCAF7F}" srcId="{8175DC18-ED59-4C68-A992-DFF13C8DD494}" destId="{F1EFD325-A0A0-40F0-8AF8-2F2EEB159FD7}" srcOrd="0" destOrd="0" parTransId="{04E8204A-D1FA-409E-86E6-6D6DC29F6DA7}" sibTransId="{B3E21F54-1E48-4ED8-B943-0CA05258074D}"/>
    <dgm:cxn modelId="{19957313-663B-452B-8F7D-3DCAEB32B709}" srcId="{76B0E8AC-0CF4-4261-83BB-F5EE41A6368F}" destId="{291F003E-C9A0-429A-A47E-04782AB0E270}" srcOrd="3" destOrd="0" parTransId="{D9ABB7DA-5B05-41CD-BB90-29ED0F103A32}" sibTransId="{2489ED0D-6B0B-421E-B165-0CD077D8E314}"/>
    <dgm:cxn modelId="{06B8732B-5B1B-446A-AECF-7103AF62C137}" srcId="{4106DB82-52DC-41D1-894C-CC8D8FF5F35E}" destId="{A58A8DF3-1208-4A74-BA49-02C26EDDFB1B}" srcOrd="3" destOrd="0" parTransId="{93640A62-B182-4713-95D0-72818007BB27}" sibTransId="{626BC6C7-252D-4CD1-9C5F-1E9F07E76FE5}"/>
    <dgm:cxn modelId="{D8B8EF2C-6FCB-42D7-ACD7-4B1E2B7B1DA9}" type="presOf" srcId="{5970071A-E2D4-448E-90E9-ED756FB0AC4D}" destId="{3035325D-484C-43B4-98A4-978E135006EB}" srcOrd="0" destOrd="1" presId="urn:microsoft.com/office/officeart/2005/8/layout/hList1"/>
    <dgm:cxn modelId="{373ECA2D-228E-4BB7-9B8A-D7DC63EB73FB}" type="presOf" srcId="{B187FF0C-A427-44AB-BA8C-9C60133CD730}" destId="{AB1C3E2C-E7DE-4BF8-82D9-42E1823EC1DB}" srcOrd="0" destOrd="1" presId="urn:microsoft.com/office/officeart/2005/8/layout/hList1"/>
    <dgm:cxn modelId="{39B63562-1EA5-4748-AE72-FD491226C7CE}" srcId="{4106DB82-52DC-41D1-894C-CC8D8FF5F35E}" destId="{0E49CC93-D888-4A53-AF00-23869EAED679}" srcOrd="1" destOrd="0" parTransId="{FB024581-3360-4DBF-8BE4-81866CAB78E7}" sibTransId="{3C1BDA6E-1DED-4E6D-BD55-72AEDECCAA7E}"/>
    <dgm:cxn modelId="{9857CF48-EFD0-4F4C-892B-C9DF2BA7787B}" type="presOf" srcId="{F3BF520E-019E-4E8F-B6FB-C62B8F3A6714}" destId="{572D7DBD-BF4C-4B7D-8454-0CB3361B669A}" srcOrd="0" destOrd="2" presId="urn:microsoft.com/office/officeart/2005/8/layout/hList1"/>
    <dgm:cxn modelId="{DCBD4B69-EAAC-4005-87DD-8C752FDF29B1}" type="presOf" srcId="{9838C4D7-73D6-4582-B17B-3ABB0E9E4596}" destId="{572D7DBD-BF4C-4B7D-8454-0CB3361B669A}" srcOrd="0" destOrd="0" presId="urn:microsoft.com/office/officeart/2005/8/layout/hList1"/>
    <dgm:cxn modelId="{4105D06B-C906-49D9-8519-1D776895CF11}" srcId="{76B0E8AC-0CF4-4261-83BB-F5EE41A6368F}" destId="{9838C4D7-73D6-4582-B17B-3ABB0E9E4596}" srcOrd="0" destOrd="0" parTransId="{E0CDD2FC-55EE-4E98-8177-063D91EAAF3E}" sibTransId="{1DA9DFB4-612B-428A-A584-A0E663B6B6CE}"/>
    <dgm:cxn modelId="{9F5AF76D-9463-4F52-9F53-AEA0E665116E}" srcId="{A58A8DF3-1208-4A74-BA49-02C26EDDFB1B}" destId="{1F8F10F0-DB69-4ED5-B420-6422D1577236}" srcOrd="0" destOrd="0" parTransId="{C7B5914F-5F88-4935-ADB9-4E12ACA62230}" sibTransId="{17150BCB-F7C3-4300-B68A-DC0BF63EB333}"/>
    <dgm:cxn modelId="{036FAF51-45C4-4B55-ABCB-96631C4E2BD0}" srcId="{4106DB82-52DC-41D1-894C-CC8D8FF5F35E}" destId="{76B0E8AC-0CF4-4261-83BB-F5EE41A6368F}" srcOrd="0" destOrd="0" parTransId="{B76104F8-5946-4E20-8E30-E75E17F3DB51}" sibTransId="{4A69308B-BD0C-47B7-8934-C590FDA2F95F}"/>
    <dgm:cxn modelId="{2F731878-48F2-46FA-B0A9-95369C4D1366}" type="presOf" srcId="{E88EDDA6-657B-4848-B680-F24231AACE24}" destId="{AB1C3E2C-E7DE-4BF8-82D9-42E1823EC1DB}" srcOrd="0" destOrd="0" presId="urn:microsoft.com/office/officeart/2005/8/layout/hList1"/>
    <dgm:cxn modelId="{8F01B581-CE4F-4F83-B38C-DE2F1C51B373}" type="presOf" srcId="{4106DB82-52DC-41D1-894C-CC8D8FF5F35E}" destId="{D8AB569A-B8F7-4BC8-BB43-02EED0FCC159}" srcOrd="0" destOrd="0" presId="urn:microsoft.com/office/officeart/2005/8/layout/hList1"/>
    <dgm:cxn modelId="{D4E03182-C4FC-479B-B642-572D5043FD9E}" type="presOf" srcId="{291F003E-C9A0-429A-A47E-04782AB0E270}" destId="{572D7DBD-BF4C-4B7D-8454-0CB3361B669A}" srcOrd="0" destOrd="3" presId="urn:microsoft.com/office/officeart/2005/8/layout/hList1"/>
    <dgm:cxn modelId="{5F7D4987-0F1F-4D77-A573-0F47424826A5}" type="presOf" srcId="{A58A8DF3-1208-4A74-BA49-02C26EDDFB1B}" destId="{B587E659-990F-4195-8AF3-10EF953984B2}" srcOrd="0" destOrd="0" presId="urn:microsoft.com/office/officeart/2005/8/layout/hList1"/>
    <dgm:cxn modelId="{04E7868B-B8BC-4F3D-929F-C8EA9523E6BD}" type="presOf" srcId="{1F8F10F0-DB69-4ED5-B420-6422D1577236}" destId="{3035325D-484C-43B4-98A4-978E135006EB}" srcOrd="0" destOrd="0" presId="urn:microsoft.com/office/officeart/2005/8/layout/hList1"/>
    <dgm:cxn modelId="{84E9138C-2BD6-4BD3-B0F3-01993C328A74}" srcId="{8175DC18-ED59-4C68-A992-DFF13C8DD494}" destId="{74155937-A162-4928-BE97-2D1A0A888D84}" srcOrd="1" destOrd="0" parTransId="{8AFF1A14-7A36-4C90-B0CB-336A72C5E6E0}" sibTransId="{F1ED2F71-7121-4D05-89E6-046C94397E3F}"/>
    <dgm:cxn modelId="{99417A8C-6B2C-425F-B1B8-1039588F2CA1}" type="presOf" srcId="{74155937-A162-4928-BE97-2D1A0A888D84}" destId="{E219D84F-ACF4-46C6-87E1-0263568F070A}" srcOrd="0" destOrd="1" presId="urn:microsoft.com/office/officeart/2005/8/layout/hList1"/>
    <dgm:cxn modelId="{09948592-F8C7-4593-A35A-CAC7DF8D51B3}" type="presOf" srcId="{AB386511-A02F-44F0-ADFE-16FBCA0B0797}" destId="{E219D84F-ACF4-46C6-87E1-0263568F070A}" srcOrd="0" destOrd="2" presId="urn:microsoft.com/office/officeart/2005/8/layout/hList1"/>
    <dgm:cxn modelId="{2FF5BEA4-9F3E-413D-B34A-407732D71CF9}" srcId="{4106DB82-52DC-41D1-894C-CC8D8FF5F35E}" destId="{8175DC18-ED59-4C68-A992-DFF13C8DD494}" srcOrd="2" destOrd="0" parTransId="{BB16FA44-7A30-49D7-8A74-7611BE3CD0A7}" sibTransId="{27E15253-F40D-459B-BB68-9B149AA19BDA}"/>
    <dgm:cxn modelId="{ECBAC9A8-2C2B-4B32-8CCB-CC28F4B93272}" srcId="{8175DC18-ED59-4C68-A992-DFF13C8DD494}" destId="{AB386511-A02F-44F0-ADFE-16FBCA0B0797}" srcOrd="2" destOrd="0" parTransId="{BB4A35F1-223E-479A-9E4B-D8B0293E39C2}" sibTransId="{A36F1C7C-584A-4AB7-A1D7-16A8C6ABC23C}"/>
    <dgm:cxn modelId="{AE032CAC-45DD-4D0C-A6F5-486F59AE9449}" type="presOf" srcId="{74390BA5-F543-499C-8CC7-7D597833B176}" destId="{572D7DBD-BF4C-4B7D-8454-0CB3361B669A}" srcOrd="0" destOrd="1" presId="urn:microsoft.com/office/officeart/2005/8/layout/hList1"/>
    <dgm:cxn modelId="{BBBCC1B2-80B6-49F3-ADA8-3D35B4B593C5}" srcId="{0E49CC93-D888-4A53-AF00-23869EAED679}" destId="{E88EDDA6-657B-4848-B680-F24231AACE24}" srcOrd="0" destOrd="0" parTransId="{E273DD8C-9380-47D6-B787-51FC2C6A9499}" sibTransId="{4CF3F303-830B-4BD3-85AA-024E4B08D6E3}"/>
    <dgm:cxn modelId="{7EC08CB8-35DF-4421-B669-9A5DBAC0DFB8}" srcId="{76B0E8AC-0CF4-4261-83BB-F5EE41A6368F}" destId="{74390BA5-F543-499C-8CC7-7D597833B176}" srcOrd="1" destOrd="0" parTransId="{ADBB8D0B-232C-4D68-B3D7-CF54FA240A59}" sibTransId="{67D55F8F-A454-4FE9-8C8B-582B3FF2C821}"/>
    <dgm:cxn modelId="{6E6A30C2-EEEA-432C-99F9-1B3A50048F9F}" srcId="{0E49CC93-D888-4A53-AF00-23869EAED679}" destId="{B187FF0C-A427-44AB-BA8C-9C60133CD730}" srcOrd="1" destOrd="0" parTransId="{B00AB2A8-20B5-421C-BFF3-6E5180BD5D3B}" sibTransId="{5BC29DD5-A775-4F41-92D4-90554BA38077}"/>
    <dgm:cxn modelId="{EE0892DA-A870-4DA3-B3FB-A6C7E123CBA9}" srcId="{A58A8DF3-1208-4A74-BA49-02C26EDDFB1B}" destId="{5970071A-E2D4-448E-90E9-ED756FB0AC4D}" srcOrd="1" destOrd="0" parTransId="{0A96F2B6-9269-4A95-88E1-D2AD011E4DFB}" sibTransId="{A54D085C-117A-44EE-B7E0-859ADA177B3F}"/>
    <dgm:cxn modelId="{10AE71E4-D0AD-4FAB-8D26-2C10C45C18AE}" type="presOf" srcId="{F1EFD325-A0A0-40F0-8AF8-2F2EEB159FD7}" destId="{E219D84F-ACF4-46C6-87E1-0263568F070A}" srcOrd="0" destOrd="0" presId="urn:microsoft.com/office/officeart/2005/8/layout/hList1"/>
    <dgm:cxn modelId="{CD8D3EFD-00FF-4C58-BC3B-69DBA06E220A}" type="presOf" srcId="{76B0E8AC-0CF4-4261-83BB-F5EE41A6368F}" destId="{C9BF324F-6E81-4D59-8C7E-D0C9317ED3B5}" srcOrd="0" destOrd="0" presId="urn:microsoft.com/office/officeart/2005/8/layout/hList1"/>
    <dgm:cxn modelId="{BB8D3DFF-A6F2-4C4A-BDE4-F0DF541CE8BA}" type="presOf" srcId="{0E49CC93-D888-4A53-AF00-23869EAED679}" destId="{FBE8A39F-0933-46BF-AD52-A4F32061E8EA}" srcOrd="0" destOrd="0" presId="urn:microsoft.com/office/officeart/2005/8/layout/hList1"/>
    <dgm:cxn modelId="{16FB78F7-6AF7-433E-8648-566D2FCE2847}" type="presParOf" srcId="{D8AB569A-B8F7-4BC8-BB43-02EED0FCC159}" destId="{935D85AD-CFCD-4CFA-A569-49AFC425E1B9}" srcOrd="0" destOrd="0" presId="urn:microsoft.com/office/officeart/2005/8/layout/hList1"/>
    <dgm:cxn modelId="{D73824BB-2C16-426E-9434-DA1BB6D1550F}" type="presParOf" srcId="{935D85AD-CFCD-4CFA-A569-49AFC425E1B9}" destId="{C9BF324F-6E81-4D59-8C7E-D0C9317ED3B5}" srcOrd="0" destOrd="0" presId="urn:microsoft.com/office/officeart/2005/8/layout/hList1"/>
    <dgm:cxn modelId="{47ABD132-EB68-42A5-BF65-016A9ECB5BED}" type="presParOf" srcId="{935D85AD-CFCD-4CFA-A569-49AFC425E1B9}" destId="{572D7DBD-BF4C-4B7D-8454-0CB3361B669A}" srcOrd="1" destOrd="0" presId="urn:microsoft.com/office/officeart/2005/8/layout/hList1"/>
    <dgm:cxn modelId="{943920F3-42CB-4197-AEA4-99DB6F47E5AB}" type="presParOf" srcId="{D8AB569A-B8F7-4BC8-BB43-02EED0FCC159}" destId="{EA553ADF-EC82-4EC6-B59D-159616647E80}" srcOrd="1" destOrd="0" presId="urn:microsoft.com/office/officeart/2005/8/layout/hList1"/>
    <dgm:cxn modelId="{3187C81F-B8D8-4761-806B-58131B58456C}" type="presParOf" srcId="{D8AB569A-B8F7-4BC8-BB43-02EED0FCC159}" destId="{AFBA9466-3C2C-4806-82DF-AF962BB8734E}" srcOrd="2" destOrd="0" presId="urn:microsoft.com/office/officeart/2005/8/layout/hList1"/>
    <dgm:cxn modelId="{96C5220E-50C3-4BB3-8813-DFDB8D0DA320}" type="presParOf" srcId="{AFBA9466-3C2C-4806-82DF-AF962BB8734E}" destId="{FBE8A39F-0933-46BF-AD52-A4F32061E8EA}" srcOrd="0" destOrd="0" presId="urn:microsoft.com/office/officeart/2005/8/layout/hList1"/>
    <dgm:cxn modelId="{78A14AA4-134B-4E3F-BDF6-FBC5F8172C62}" type="presParOf" srcId="{AFBA9466-3C2C-4806-82DF-AF962BB8734E}" destId="{AB1C3E2C-E7DE-4BF8-82D9-42E1823EC1DB}" srcOrd="1" destOrd="0" presId="urn:microsoft.com/office/officeart/2005/8/layout/hList1"/>
    <dgm:cxn modelId="{0B157E7F-613A-4F01-A334-D35B5B26CE9B}" type="presParOf" srcId="{D8AB569A-B8F7-4BC8-BB43-02EED0FCC159}" destId="{F09DDB39-8CC7-4F4A-AAD7-B66A42D7CC3B}" srcOrd="3" destOrd="0" presId="urn:microsoft.com/office/officeart/2005/8/layout/hList1"/>
    <dgm:cxn modelId="{E334B4D3-4A03-4B59-9414-41B10BAD5663}" type="presParOf" srcId="{D8AB569A-B8F7-4BC8-BB43-02EED0FCC159}" destId="{0BAEC1D9-6398-4FED-A026-C7E971ABCB69}" srcOrd="4" destOrd="0" presId="urn:microsoft.com/office/officeart/2005/8/layout/hList1"/>
    <dgm:cxn modelId="{0FC664DB-7C8D-40A0-8242-D611E19A6F96}" type="presParOf" srcId="{0BAEC1D9-6398-4FED-A026-C7E971ABCB69}" destId="{273B5329-D760-4EC0-A287-6770E6776650}" srcOrd="0" destOrd="0" presId="urn:microsoft.com/office/officeart/2005/8/layout/hList1"/>
    <dgm:cxn modelId="{C1594018-EBB3-4E7B-85D0-AE29B8CA9B99}" type="presParOf" srcId="{0BAEC1D9-6398-4FED-A026-C7E971ABCB69}" destId="{E219D84F-ACF4-46C6-87E1-0263568F070A}" srcOrd="1" destOrd="0" presId="urn:microsoft.com/office/officeart/2005/8/layout/hList1"/>
    <dgm:cxn modelId="{B1C60CEC-0D55-4088-A83B-624CE9E2142D}" type="presParOf" srcId="{D8AB569A-B8F7-4BC8-BB43-02EED0FCC159}" destId="{0D497574-D894-4C42-950B-51236BB02ACF}" srcOrd="5" destOrd="0" presId="urn:microsoft.com/office/officeart/2005/8/layout/hList1"/>
    <dgm:cxn modelId="{D9669652-B178-4B23-AA3E-46BFA22ED460}" type="presParOf" srcId="{D8AB569A-B8F7-4BC8-BB43-02EED0FCC159}" destId="{4A7E347C-3249-441A-99E4-26B886210EC9}" srcOrd="6" destOrd="0" presId="urn:microsoft.com/office/officeart/2005/8/layout/hList1"/>
    <dgm:cxn modelId="{EF7F74F2-7746-4353-B2D8-5197EEE2C1AA}" type="presParOf" srcId="{4A7E347C-3249-441A-99E4-26B886210EC9}" destId="{B587E659-990F-4195-8AF3-10EF953984B2}" srcOrd="0" destOrd="0" presId="urn:microsoft.com/office/officeart/2005/8/layout/hList1"/>
    <dgm:cxn modelId="{4C916CF3-8260-458E-A906-E14FDC61CDB0}" type="presParOf" srcId="{4A7E347C-3249-441A-99E4-26B886210EC9}" destId="{3035325D-484C-43B4-98A4-978E135006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F0835-13AA-410C-AB99-A34E077EAB15}">
      <dsp:nvSpPr>
        <dsp:cNvPr id="0" name=""/>
        <dsp:cNvSpPr/>
      </dsp:nvSpPr>
      <dsp:spPr>
        <a:xfrm rot="16200000">
          <a:off x="1009784" y="-1009784"/>
          <a:ext cx="1642056" cy="366162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</a:rPr>
            <a:t>นโยบายการคลัง </a:t>
          </a:r>
          <a:r>
            <a:rPr lang="th-TH" sz="2000" b="1" kern="1200" dirty="0" err="1">
              <a:solidFill>
                <a:schemeClr val="tx1"/>
              </a:solidFill>
            </a:rPr>
            <a:t>การจัด</a:t>
          </a:r>
          <a:r>
            <a:rPr lang="th-TH" sz="2000" b="1" kern="1200" dirty="0">
              <a:solidFill>
                <a:schemeClr val="tx1"/>
              </a:solidFill>
            </a:rPr>
            <a:t>ทำงบประมาณ               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</a:rPr>
            <a:t> การจัดหารายได้ การใช้จ่าย การบริหารการเงินการคลัง และการก่อหนี้</a:t>
          </a:r>
        </a:p>
      </dsp:txBody>
      <dsp:txXfrm rot="5400000">
        <a:off x="0" y="0"/>
        <a:ext cx="3661625" cy="1231542"/>
      </dsp:txXfrm>
    </dsp:sp>
    <dsp:sp modelId="{A0A13DBE-F195-45E0-B138-E2F38E6E64F5}">
      <dsp:nvSpPr>
        <dsp:cNvPr id="0" name=""/>
        <dsp:cNvSpPr/>
      </dsp:nvSpPr>
      <dsp:spPr>
        <a:xfrm>
          <a:off x="3651409" y="0"/>
          <a:ext cx="3661625" cy="16420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rgbClr val="FFFF00"/>
              </a:solidFill>
            </a:rPr>
            <a:t>การกู้เงิน การลงทุน การตรากฎหมาย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rgbClr val="FFFF00"/>
              </a:solidFill>
            </a:rPr>
            <a:t>การออกกฎ หรือการดำเนินการใด ๆ ที่มีผลผูกพันทรัพย์สินหรือก่อให้เกิดภาระทางการเงินการคลัง</a:t>
          </a:r>
        </a:p>
      </dsp:txBody>
      <dsp:txXfrm>
        <a:off x="3651409" y="0"/>
        <a:ext cx="3661625" cy="1231542"/>
      </dsp:txXfrm>
    </dsp:sp>
    <dsp:sp modelId="{E70F3108-E479-4456-BF28-3D4D83C058DA}">
      <dsp:nvSpPr>
        <dsp:cNvPr id="0" name=""/>
        <dsp:cNvSpPr/>
      </dsp:nvSpPr>
      <dsp:spPr>
        <a:xfrm rot="10800000">
          <a:off x="0" y="1642056"/>
          <a:ext cx="3661625" cy="16420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rgbClr val="FF0000"/>
              </a:solidFill>
            </a:rPr>
            <a:t>เสริมสร้างวินัยให้ประชาชนเสียภาษีอากรในครบถ้วน</a:t>
          </a:r>
        </a:p>
      </dsp:txBody>
      <dsp:txXfrm rot="10800000">
        <a:off x="0" y="2052570"/>
        <a:ext cx="3661625" cy="1231542"/>
      </dsp:txXfrm>
    </dsp:sp>
    <dsp:sp modelId="{6C3C1B35-38EF-4747-9E3F-96BF166B992A}">
      <dsp:nvSpPr>
        <dsp:cNvPr id="0" name=""/>
        <dsp:cNvSpPr/>
      </dsp:nvSpPr>
      <dsp:spPr>
        <a:xfrm rot="5400000">
          <a:off x="4671409" y="632272"/>
          <a:ext cx="1642056" cy="366162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rgbClr val="7030A0"/>
              </a:solidFill>
            </a:rPr>
            <a:t>คณะรัฐมนตรีต้องรักษาวินัยในกิจการที่เกี่ยวกับเงินแผ่นดินตามกฎหมายนี้อย่างเคร่งครัด </a:t>
          </a:r>
        </a:p>
      </dsp:txBody>
      <dsp:txXfrm rot="-5400000">
        <a:off x="3661625" y="2052570"/>
        <a:ext cx="3661625" cy="1231542"/>
      </dsp:txXfrm>
    </dsp:sp>
    <dsp:sp modelId="{796301A8-1855-4EDD-8EEA-82005C83E845}">
      <dsp:nvSpPr>
        <dsp:cNvPr id="0" name=""/>
        <dsp:cNvSpPr/>
      </dsp:nvSpPr>
      <dsp:spPr>
        <a:xfrm>
          <a:off x="2563137" y="1231542"/>
          <a:ext cx="2196975" cy="82102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800" b="1" kern="1200" dirty="0"/>
            <a:t>รัฐ</a:t>
          </a:r>
        </a:p>
      </dsp:txBody>
      <dsp:txXfrm>
        <a:off x="2603216" y="1271621"/>
        <a:ext cx="2116817" cy="7408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F2E65-2DF5-4960-8060-ABB13BC5CB2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D515A-1ABC-4044-A8EC-89C06FDD4932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300" kern="1200" dirty="0"/>
            <a:t>คณะกรรมการนโยบายการเงินการคลังของรัฐกำหนดสัดส่วนต่าง ๆ เพื่อใช้เป็นกรอบในการบริหารหนี้สาธารณะ</a:t>
          </a:r>
        </a:p>
      </dsp:txBody>
      <dsp:txXfrm>
        <a:off x="96262" y="1390367"/>
        <a:ext cx="3214776" cy="1570603"/>
      </dsp:txXfrm>
    </dsp:sp>
    <dsp:sp modelId="{E2556160-63DA-42CB-83D6-9C5A51C72DC4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300" kern="1200" dirty="0"/>
            <a:t>คณะกรรมการฯ รายงานสัดส่วนต่าง ๆ ที่กำหนดให้ ครม. ทราบ และเปิดเผยต่อสาธารณชน</a:t>
          </a:r>
        </a:p>
      </dsp:txBody>
      <dsp:txXfrm>
        <a:off x="3650411" y="1390367"/>
        <a:ext cx="3214776" cy="1570603"/>
      </dsp:txXfrm>
    </dsp:sp>
    <dsp:sp modelId="{464C727A-2206-4F9E-A0B9-0FFD9178CD10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300" kern="1200" dirty="0"/>
            <a:t>ทบทวนสัดส่วนที่กำหนดอย่างน้อยทุก </a:t>
          </a:r>
          <a:r>
            <a:rPr lang="en-US" sz="2300" kern="1200" dirty="0"/>
            <a:t>3 </a:t>
          </a:r>
          <a:r>
            <a:rPr lang="th-TH" sz="2300" kern="1200" dirty="0"/>
            <a:t>ปี และรายงานให้ ครม. ทราบ</a:t>
          </a:r>
        </a:p>
      </dsp:txBody>
      <dsp:txXfrm>
        <a:off x="7204561" y="1390367"/>
        <a:ext cx="3214776" cy="1570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5886E-0875-4691-92DF-AB5BCE0574D4}">
      <dsp:nvSpPr>
        <dsp:cNvPr id="0" name=""/>
        <dsp:cNvSpPr/>
      </dsp:nvSpPr>
      <dsp:spPr>
        <a:xfrm>
          <a:off x="35" y="73384"/>
          <a:ext cx="3423801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/>
            <a:t>การกู้เงินเพื่อชดเชยการขาดดุลงบประมาณ</a:t>
          </a:r>
        </a:p>
      </dsp:txBody>
      <dsp:txXfrm>
        <a:off x="35" y="73384"/>
        <a:ext cx="3423801" cy="547200"/>
      </dsp:txXfrm>
    </dsp:sp>
    <dsp:sp modelId="{8554A413-86A4-4758-9F46-D3738279C56E}">
      <dsp:nvSpPr>
        <dsp:cNvPr id="0" name=""/>
        <dsp:cNvSpPr/>
      </dsp:nvSpPr>
      <dsp:spPr>
        <a:xfrm>
          <a:off x="35" y="620584"/>
          <a:ext cx="3423801" cy="365736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เมื่อรายจ่ายสูงกว่ารายได้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ดำเนินการให้สอดคล้องกับสถานะของเงินคงคลัง โดยคำนึงถึงประมาณการรายได้และแผนการเบิกจ่ายเงินงบประมาณในแต่ละช่วงเวลา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หากระหว่างปีงบประมาณรัฐบาลสามารถจัดเก็บรายได้เกินกว่าประมาณการ/เบิกจ่ายเงินต่ำกว่าประมาณการ ให้ กค. ปรับลดวงเงินที่จะกู้ตามความเหมาะสม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หน่วยงานของรัฐที่เป็นเจ้าของโครงการต้องมีความพร้อมในการดำเนินการแล้ว</a:t>
          </a:r>
        </a:p>
      </dsp:txBody>
      <dsp:txXfrm>
        <a:off x="35" y="620584"/>
        <a:ext cx="3423801" cy="3657369"/>
      </dsp:txXfrm>
    </dsp:sp>
    <dsp:sp modelId="{8C39E73A-5BA1-461A-B737-7C0D0D289A6B}">
      <dsp:nvSpPr>
        <dsp:cNvPr id="0" name=""/>
        <dsp:cNvSpPr/>
      </dsp:nvSpPr>
      <dsp:spPr>
        <a:xfrm>
          <a:off x="3903169" y="73384"/>
          <a:ext cx="3423801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/>
            <a:t>การกู้เงินเพื่อพัฒนาเศรษฐกิจและสังคม</a:t>
          </a:r>
        </a:p>
      </dsp:txBody>
      <dsp:txXfrm>
        <a:off x="3903169" y="73384"/>
        <a:ext cx="3423801" cy="547200"/>
      </dsp:txXfrm>
    </dsp:sp>
    <dsp:sp modelId="{62FB1474-3642-4B46-83F0-B6A6E8C38CD9}">
      <dsp:nvSpPr>
        <dsp:cNvPr id="0" name=""/>
        <dsp:cNvSpPr/>
      </dsp:nvSpPr>
      <dsp:spPr>
        <a:xfrm>
          <a:off x="3903169" y="620584"/>
          <a:ext cx="3423801" cy="365736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กรณีที่มีความจำเป็นต้องใช้จ่ายเงินนอกเหนือจากงบประมาณรายจ่ายประจำปี และต้องใช้เป็นเงินตราต่างประเทศ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ให้กระทำได้เฉพาะกรณีที่มีความจำเป็นเร่งด่วน/ไม่อาจใช้จ่ายจากเงินงบประมาณรายจ่ายได้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ต้องมีการกำหนดวัตถุประสงค์ของการใช้จ่ายเงิน หน่วยงานของรัฐผู้รับผิดชอบ แผนงาน/โครงการ จำนวนเงินกู้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/>
            <a:t>หน่วยงานของรัฐที่เป็นเจ้าของโครงการต้องมีความพร้อมในการดำเนินการแล้ว</a:t>
          </a:r>
        </a:p>
      </dsp:txBody>
      <dsp:txXfrm>
        <a:off x="3903169" y="620584"/>
        <a:ext cx="3423801" cy="36573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928D3-6675-4CFB-92C2-5EB0376A680D}">
      <dsp:nvSpPr>
        <dsp:cNvPr id="0" name=""/>
        <dsp:cNvSpPr/>
      </dsp:nvSpPr>
      <dsp:spPr>
        <a:xfrm>
          <a:off x="1525686" y="438301"/>
          <a:ext cx="1482051" cy="98852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rgbClr val="002060"/>
              </a:solidFill>
            </a:rPr>
            <a:t>มีเท่าที่จำเป็น</a:t>
          </a:r>
        </a:p>
      </dsp:txBody>
      <dsp:txXfrm>
        <a:off x="1762814" y="438301"/>
        <a:ext cx="1244922" cy="988528"/>
      </dsp:txXfrm>
    </dsp:sp>
    <dsp:sp modelId="{D6260E0A-1821-43CF-9D45-C70CE71080FF}">
      <dsp:nvSpPr>
        <dsp:cNvPr id="0" name=""/>
        <dsp:cNvSpPr/>
      </dsp:nvSpPr>
      <dsp:spPr>
        <a:xfrm>
          <a:off x="3030872" y="453494"/>
          <a:ext cx="1482051" cy="988528"/>
        </a:xfrm>
        <a:prstGeom prst="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478351"/>
              <a:satOff val="-2563"/>
              <a:lumOff val="-25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rgbClr val="002060"/>
              </a:solidFill>
            </a:rPr>
            <a:t>นำหลักการใช้จ่ายเงินงบประมาณมาใช้โดยอนุโลม</a:t>
          </a:r>
        </a:p>
      </dsp:txBody>
      <dsp:txXfrm>
        <a:off x="3268000" y="453494"/>
        <a:ext cx="1244922" cy="988528"/>
      </dsp:txXfrm>
    </dsp:sp>
    <dsp:sp modelId="{17782346-7D9B-4283-9B40-4842893343BB}">
      <dsp:nvSpPr>
        <dsp:cNvPr id="0" name=""/>
        <dsp:cNvSpPr/>
      </dsp:nvSpPr>
      <dsp:spPr>
        <a:xfrm>
          <a:off x="2200805" y="1759221"/>
          <a:ext cx="1482051" cy="988528"/>
        </a:xfrm>
        <a:prstGeom prst="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956702"/>
              <a:satOff val="-5126"/>
              <a:lumOff val="-51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400" b="1" kern="1200" dirty="0">
              <a:solidFill>
                <a:srgbClr val="002060"/>
              </a:solidFill>
            </a:rPr>
            <a:t>ฝากไว้ที่ กค. เว้นแต่มีกฎหมายกำหนดเป็นอย่างอื่น/ขอตกลงกับ กค.</a:t>
          </a:r>
        </a:p>
      </dsp:txBody>
      <dsp:txXfrm>
        <a:off x="2437933" y="1759221"/>
        <a:ext cx="1244922" cy="988528"/>
      </dsp:txXfrm>
    </dsp:sp>
    <dsp:sp modelId="{F979A1CB-DA0F-4059-BF96-2C6E6B03B9F8}">
      <dsp:nvSpPr>
        <dsp:cNvPr id="0" name=""/>
        <dsp:cNvSpPr/>
      </dsp:nvSpPr>
      <dsp:spPr>
        <a:xfrm>
          <a:off x="2213728" y="3034996"/>
          <a:ext cx="1482051" cy="988528"/>
        </a:xfrm>
        <a:prstGeom prst="rect">
          <a:avLst/>
        </a:prstGeom>
        <a:solidFill>
          <a:schemeClr val="accent5">
            <a:tint val="40000"/>
            <a:alpha val="90000"/>
            <a:hueOff val="-4435053"/>
            <a:satOff val="-7690"/>
            <a:lumOff val="-77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35053"/>
              <a:satOff val="-7690"/>
              <a:lumOff val="-77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300" b="1" kern="1200" dirty="0">
              <a:solidFill>
                <a:srgbClr val="002060"/>
              </a:solidFill>
            </a:rPr>
            <a:t>เงินคงเหลือให้นำส่งคลังโดยไม่ชักช้า</a:t>
          </a:r>
        </a:p>
      </dsp:txBody>
      <dsp:txXfrm>
        <a:off x="2450856" y="3034996"/>
        <a:ext cx="1244922" cy="988528"/>
      </dsp:txXfrm>
    </dsp:sp>
    <dsp:sp modelId="{AEF50B58-115E-4F67-BFF1-061066A62898}">
      <dsp:nvSpPr>
        <dsp:cNvPr id="0" name=""/>
        <dsp:cNvSpPr/>
      </dsp:nvSpPr>
      <dsp:spPr>
        <a:xfrm>
          <a:off x="649794" y="33789"/>
          <a:ext cx="988034" cy="9880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500" b="1" kern="1200" dirty="0">
              <a:solidFill>
                <a:srgbClr val="002060"/>
              </a:solidFill>
            </a:rPr>
            <a:t>เงินนอกงบประมาณ</a:t>
          </a:r>
        </a:p>
      </dsp:txBody>
      <dsp:txXfrm>
        <a:off x="794488" y="178483"/>
        <a:ext cx="698646" cy="698646"/>
      </dsp:txXfrm>
    </dsp:sp>
    <dsp:sp modelId="{58AB826D-49EF-4447-AB38-EF30209DBC59}">
      <dsp:nvSpPr>
        <dsp:cNvPr id="0" name=""/>
        <dsp:cNvSpPr/>
      </dsp:nvSpPr>
      <dsp:spPr>
        <a:xfrm>
          <a:off x="6433049" y="396219"/>
          <a:ext cx="1482051" cy="988528"/>
        </a:xfrm>
        <a:prstGeom prst="rect">
          <a:avLst/>
        </a:prstGeom>
        <a:solidFill>
          <a:schemeClr val="accent5">
            <a:tint val="40000"/>
            <a:alpha val="90000"/>
            <a:hueOff val="-5913404"/>
            <a:satOff val="-10253"/>
            <a:lumOff val="-103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913404"/>
              <a:satOff val="-10253"/>
              <a:lumOff val="-103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300" b="1" kern="1200" dirty="0">
              <a:solidFill>
                <a:srgbClr val="002060"/>
              </a:solidFill>
            </a:rPr>
            <a:t>จัดตั้งตามกฎหมายเฉพาะ</a:t>
          </a:r>
        </a:p>
      </dsp:txBody>
      <dsp:txXfrm>
        <a:off x="6670177" y="396219"/>
        <a:ext cx="1244922" cy="988528"/>
      </dsp:txXfrm>
    </dsp:sp>
    <dsp:sp modelId="{E78048A3-5B3D-4E99-97C7-78724CD709A7}">
      <dsp:nvSpPr>
        <dsp:cNvPr id="0" name=""/>
        <dsp:cNvSpPr/>
      </dsp:nvSpPr>
      <dsp:spPr>
        <a:xfrm>
          <a:off x="6433049" y="1384747"/>
          <a:ext cx="1482051" cy="988528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300" b="1" kern="1200" dirty="0">
              <a:solidFill>
                <a:srgbClr val="002060"/>
              </a:solidFill>
            </a:rPr>
            <a:t>การขอจัดตั้ง การบริหาร การประเมินผล การรวม ยุบเลิก</a:t>
          </a:r>
        </a:p>
      </dsp:txBody>
      <dsp:txXfrm>
        <a:off x="6670177" y="1384747"/>
        <a:ext cx="1244922" cy="988528"/>
      </dsp:txXfrm>
    </dsp:sp>
    <dsp:sp modelId="{03B27CA9-45DA-4C22-A905-A7FFE13F9C8E}">
      <dsp:nvSpPr>
        <dsp:cNvPr id="0" name=""/>
        <dsp:cNvSpPr/>
      </dsp:nvSpPr>
      <dsp:spPr>
        <a:xfrm>
          <a:off x="5642621" y="1006"/>
          <a:ext cx="988034" cy="988034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500" b="1" kern="1200" dirty="0">
              <a:solidFill>
                <a:srgbClr val="002060"/>
              </a:solidFill>
            </a:rPr>
            <a:t>ทุนหมุนเวียน</a:t>
          </a:r>
        </a:p>
      </dsp:txBody>
      <dsp:txXfrm>
        <a:off x="5787315" y="145700"/>
        <a:ext cx="698646" cy="6986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4E390-F93D-4CB7-8B11-846B2E0F96A8}">
      <dsp:nvSpPr>
        <dsp:cNvPr id="0" name=""/>
        <dsp:cNvSpPr/>
      </dsp:nvSpPr>
      <dsp:spPr>
        <a:xfrm rot="5400000">
          <a:off x="6863143" y="-3252350"/>
          <a:ext cx="687802" cy="73670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100" b="1" kern="1200" dirty="0"/>
            <a:t>จัดทำบัญชีและรายงานการเงินตามมาตรฐานการบัญชีภาครับและนโยบายบัญชีภาครัฐ</a:t>
          </a:r>
        </a:p>
      </dsp:txBody>
      <dsp:txXfrm rot="-5400000">
        <a:off x="3523515" y="120854"/>
        <a:ext cx="7333483" cy="620650"/>
      </dsp:txXfrm>
    </dsp:sp>
    <dsp:sp modelId="{37B1AEC9-3664-4E72-846E-11BE325D7B73}">
      <dsp:nvSpPr>
        <dsp:cNvPr id="0" name=""/>
        <dsp:cNvSpPr/>
      </dsp:nvSpPr>
      <dsp:spPr>
        <a:xfrm>
          <a:off x="620456" y="1302"/>
          <a:ext cx="2903058" cy="859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800" kern="1200" dirty="0"/>
            <a:t>หน่วยงานของรัฐ</a:t>
          </a:r>
        </a:p>
      </dsp:txBody>
      <dsp:txXfrm>
        <a:off x="662426" y="43272"/>
        <a:ext cx="2819118" cy="775813"/>
      </dsp:txXfrm>
    </dsp:sp>
    <dsp:sp modelId="{66F9D40F-111E-4A47-A15F-D6509A5362B8}">
      <dsp:nvSpPr>
        <dsp:cNvPr id="0" name=""/>
        <dsp:cNvSpPr/>
      </dsp:nvSpPr>
      <dsp:spPr>
        <a:xfrm rot="5400000">
          <a:off x="6847686" y="-2349609"/>
          <a:ext cx="687802" cy="73670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100" b="1" kern="1200" dirty="0"/>
            <a:t>จัดทำบัญชีและรายงานการเงินตามมาตรฐานการบัญชีรับรองทั่วไป</a:t>
          </a:r>
        </a:p>
      </dsp:txBody>
      <dsp:txXfrm rot="-5400000">
        <a:off x="3508058" y="1023595"/>
        <a:ext cx="7333483" cy="620650"/>
      </dsp:txXfrm>
    </dsp:sp>
    <dsp:sp modelId="{D4558FC8-59C2-410C-A191-1B6F4AA0922F}">
      <dsp:nvSpPr>
        <dsp:cNvPr id="0" name=""/>
        <dsp:cNvSpPr/>
      </dsp:nvSpPr>
      <dsp:spPr>
        <a:xfrm>
          <a:off x="620456" y="904043"/>
          <a:ext cx="2887601" cy="859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800" kern="1200" dirty="0"/>
            <a:t>รัฐวิสาหกิจ</a:t>
          </a:r>
        </a:p>
      </dsp:txBody>
      <dsp:txXfrm>
        <a:off x="662426" y="946013"/>
        <a:ext cx="2803661" cy="775813"/>
      </dsp:txXfrm>
    </dsp:sp>
    <dsp:sp modelId="{585B35F7-11AA-4717-9E19-F3605667283F}">
      <dsp:nvSpPr>
        <dsp:cNvPr id="0" name=""/>
        <dsp:cNvSpPr/>
      </dsp:nvSpPr>
      <dsp:spPr>
        <a:xfrm rot="5400000">
          <a:off x="6863143" y="-1446869"/>
          <a:ext cx="687802" cy="73670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100" b="1" kern="1200" dirty="0"/>
            <a:t>จัดทำบัญชีและรายงานการเงินตามที่กฎหมายว่าด้วยการบริหารทุนหมุนเวียนกำหนด</a:t>
          </a:r>
        </a:p>
      </dsp:txBody>
      <dsp:txXfrm rot="-5400000">
        <a:off x="3523515" y="1926335"/>
        <a:ext cx="7333483" cy="620650"/>
      </dsp:txXfrm>
    </dsp:sp>
    <dsp:sp modelId="{8C6FAC2D-D407-4952-8C50-BA05E9498986}">
      <dsp:nvSpPr>
        <dsp:cNvPr id="0" name=""/>
        <dsp:cNvSpPr/>
      </dsp:nvSpPr>
      <dsp:spPr>
        <a:xfrm>
          <a:off x="620456" y="1806784"/>
          <a:ext cx="2903058" cy="859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800" kern="1200" dirty="0"/>
            <a:t>ทุนหมุนเวียน</a:t>
          </a:r>
        </a:p>
      </dsp:txBody>
      <dsp:txXfrm>
        <a:off x="662426" y="1848754"/>
        <a:ext cx="2819118" cy="77581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BBE9A-E8BA-45F4-B92E-EA90C53CB52C}">
      <dsp:nvSpPr>
        <dsp:cNvPr id="0" name=""/>
        <dsp:cNvSpPr/>
      </dsp:nvSpPr>
      <dsp:spPr>
        <a:xfrm rot="5400000">
          <a:off x="-241561" y="245524"/>
          <a:ext cx="1610410" cy="1127287"/>
        </a:xfrm>
        <a:prstGeom prst="chevron">
          <a:avLst/>
        </a:prstGeom>
        <a:solidFill>
          <a:schemeClr val="accent2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0" kern="1200" dirty="0"/>
            <a:t>หน่วยงานของรัฐ</a:t>
          </a:r>
        </a:p>
      </dsp:txBody>
      <dsp:txXfrm rot="-5400000">
        <a:off x="1" y="567607"/>
        <a:ext cx="1127287" cy="483123"/>
      </dsp:txXfrm>
    </dsp:sp>
    <dsp:sp modelId="{2113940C-22CF-41A0-B95F-E212E18542D0}">
      <dsp:nvSpPr>
        <dsp:cNvPr id="0" name=""/>
        <dsp:cNvSpPr/>
      </dsp:nvSpPr>
      <dsp:spPr>
        <a:xfrm rot="5400000">
          <a:off x="5616276" y="-4485026"/>
          <a:ext cx="1046767" cy="10024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>
              <a:cs typeface="+mj-cs"/>
            </a:rPr>
            <a:t>จัดทำรายงานการเงินประจำปีงบประมาณ ส่ง สตง. </a:t>
          </a:r>
          <a:r>
            <a:rPr lang="th-TH" sz="2400" b="1" kern="1200" dirty="0">
              <a:solidFill>
                <a:srgbClr val="FF0000"/>
              </a:solidFill>
              <a:cs typeface="+mj-cs"/>
            </a:rPr>
            <a:t>ภายใน 90 วัน </a:t>
          </a:r>
          <a:r>
            <a:rPr lang="th-TH" sz="2400" b="1" kern="1200" dirty="0">
              <a:cs typeface="+mj-cs"/>
            </a:rPr>
            <a:t>นับแต่วันสิ้นปีงบประมาณ /ตามที่ตกลงกับ กค.      (ส่ง กค. ด้วย)</a:t>
          </a:r>
        </a:p>
      </dsp:txBody>
      <dsp:txXfrm rot="-5400000">
        <a:off x="1127288" y="55061"/>
        <a:ext cx="9973645" cy="944569"/>
      </dsp:txXfrm>
    </dsp:sp>
    <dsp:sp modelId="{B72C3FDC-A930-4412-A9FF-5E00BCCC493A}">
      <dsp:nvSpPr>
        <dsp:cNvPr id="0" name=""/>
        <dsp:cNvSpPr/>
      </dsp:nvSpPr>
      <dsp:spPr>
        <a:xfrm rot="5400000">
          <a:off x="-241561" y="1673542"/>
          <a:ext cx="1610410" cy="1127287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rgbClr val="0070C0"/>
              </a:solidFill>
            </a:rPr>
            <a:t>สตง.</a:t>
          </a:r>
        </a:p>
      </dsp:txBody>
      <dsp:txXfrm rot="-5400000">
        <a:off x="1" y="1995625"/>
        <a:ext cx="1127287" cy="483123"/>
      </dsp:txXfrm>
    </dsp:sp>
    <dsp:sp modelId="{A1E9B595-DB95-4E8E-A36D-A10FA204B380}">
      <dsp:nvSpPr>
        <dsp:cNvPr id="0" name=""/>
        <dsp:cNvSpPr/>
      </dsp:nvSpPr>
      <dsp:spPr>
        <a:xfrm rot="5400000">
          <a:off x="5616276" y="-3057007"/>
          <a:ext cx="1046767" cy="10024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000" b="1" kern="1200" dirty="0">
              <a:cs typeface="+mj-cs"/>
            </a:rPr>
            <a:t>ตรวจสอบรายงานการเงินที่หน่วยงานของรัฐส่ง </a:t>
          </a:r>
          <a:r>
            <a:rPr lang="th-TH" sz="2000" b="1" kern="1200" dirty="0">
              <a:solidFill>
                <a:srgbClr val="FF0000"/>
              </a:solidFill>
              <a:cs typeface="+mj-cs"/>
            </a:rPr>
            <a:t>ภายใน 180 วัน </a:t>
          </a:r>
          <a:r>
            <a:rPr lang="th-TH" sz="2000" b="1" kern="1200" dirty="0">
              <a:cs typeface="+mj-cs"/>
            </a:rPr>
            <a:t>นับแต่วันสิ้นปีงบประมาณ /ตามที่ตกลงกับ กค.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000" b="1" kern="1200" dirty="0">
              <a:cs typeface="+mj-cs"/>
            </a:rPr>
            <a:t>ตรวจสอบและรายงานผลตามนโยบาย หลักเกณฑ์และมาตรฐานที่คณะกรรมการตรวจเงินแผ่นดินกำหนด</a:t>
          </a:r>
        </a:p>
      </dsp:txBody>
      <dsp:txXfrm rot="-5400000">
        <a:off x="1127288" y="1483080"/>
        <a:ext cx="9973645" cy="944569"/>
      </dsp:txXfrm>
    </dsp:sp>
    <dsp:sp modelId="{70EAC123-0103-4C12-AA6C-9C8D6CDDCB2E}">
      <dsp:nvSpPr>
        <dsp:cNvPr id="0" name=""/>
        <dsp:cNvSpPr/>
      </dsp:nvSpPr>
      <dsp:spPr>
        <a:xfrm rot="5400000">
          <a:off x="-241561" y="3356909"/>
          <a:ext cx="1610410" cy="1127287"/>
        </a:xfrm>
        <a:prstGeom prst="chevron">
          <a:avLst/>
        </a:prstGeom>
        <a:solidFill>
          <a:schemeClr val="accent2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kern="1200" dirty="0"/>
            <a:t>หน่วยงานของรัฐ</a:t>
          </a:r>
        </a:p>
      </dsp:txBody>
      <dsp:txXfrm rot="-5400000">
        <a:off x="1" y="3678992"/>
        <a:ext cx="1127287" cy="483123"/>
      </dsp:txXfrm>
    </dsp:sp>
    <dsp:sp modelId="{2B78B4D5-4474-497E-8D4C-628057940222}">
      <dsp:nvSpPr>
        <dsp:cNvPr id="0" name=""/>
        <dsp:cNvSpPr/>
      </dsp:nvSpPr>
      <dsp:spPr>
        <a:xfrm rot="5400000">
          <a:off x="5360927" y="-1373640"/>
          <a:ext cx="1557463" cy="10024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000" b="1" kern="1200" dirty="0">
              <a:cs typeface="+mj-cs"/>
            </a:rPr>
            <a:t>ส่งรายงานการเงินประจำปี และรายงานผลการตรวจสอบของ สตง. </a:t>
          </a:r>
          <a:r>
            <a:rPr lang="th-TH" sz="2000" b="1" kern="1200" dirty="0">
              <a:solidFill>
                <a:srgbClr val="FF0000"/>
              </a:solidFill>
              <a:cs typeface="+mj-cs"/>
            </a:rPr>
            <a:t>ภายใน 30 วัน </a:t>
          </a:r>
          <a:r>
            <a:rPr lang="th-TH" sz="2000" b="1" kern="1200" dirty="0">
              <a:cs typeface="+mj-cs"/>
            </a:rPr>
            <a:t>นับแต่วันที่ได้รับรายงานผลการตรวจสอบจาก สตง. ให้ กระทรวงการคลัง สำนักงบประมาณ และกระทรวงเจ้าสังกัด (กรณีหน่วยงานของรัฐสภา ศาล องค์กรอิสระตามรัฐธรรมนูญ องค์กรอัยการ ให้ส่ง คณะรัฐมนตรี กระทรวงการคลัง และสำนักงบประมาณ)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000" b="1" kern="1200" dirty="0">
              <a:cs typeface="+mj-cs"/>
            </a:rPr>
            <a:t>เปิดเผยต่อสาธารณชน/เผยแพร่ผ่านทางสื่ออิเล็กทรอนิกส์</a:t>
          </a:r>
        </a:p>
      </dsp:txBody>
      <dsp:txXfrm rot="-5400000">
        <a:off x="1127287" y="2936029"/>
        <a:ext cx="9948715" cy="14054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46961-F7EB-4DF9-9BC3-4431714B4B9D}">
      <dsp:nvSpPr>
        <dsp:cNvPr id="0" name=""/>
        <dsp:cNvSpPr/>
      </dsp:nvSpPr>
      <dsp:spPr>
        <a:xfrm>
          <a:off x="3485" y="157475"/>
          <a:ext cx="3397884" cy="676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/>
            <a:t>บัญชีการเงินแผ่นดิน</a:t>
          </a:r>
        </a:p>
      </dsp:txBody>
      <dsp:txXfrm>
        <a:off x="3485" y="157475"/>
        <a:ext cx="3397884" cy="676041"/>
      </dsp:txXfrm>
    </dsp:sp>
    <dsp:sp modelId="{CEA22DEF-FAF5-4A8F-874A-82A4F050C6EE}">
      <dsp:nvSpPr>
        <dsp:cNvPr id="0" name=""/>
        <dsp:cNvSpPr/>
      </dsp:nvSpPr>
      <dsp:spPr>
        <a:xfrm>
          <a:off x="3485" y="833517"/>
          <a:ext cx="3397884" cy="1737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ตามมาตรฐานการบัญชีภาครัฐและนโยบายการบัญชีภาครัฐ</a:t>
          </a:r>
        </a:p>
      </dsp:txBody>
      <dsp:txXfrm>
        <a:off x="3485" y="833517"/>
        <a:ext cx="3397884" cy="1737070"/>
      </dsp:txXfrm>
    </dsp:sp>
    <dsp:sp modelId="{DBD24B8E-CC0A-4F08-9221-F64AFC00BF4E}">
      <dsp:nvSpPr>
        <dsp:cNvPr id="0" name=""/>
        <dsp:cNvSpPr/>
      </dsp:nvSpPr>
      <dsp:spPr>
        <a:xfrm>
          <a:off x="3877073" y="157475"/>
          <a:ext cx="3397884" cy="676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/>
            <a:t>รายงานการรับจ่ายเงินงบประมาณประจำปีงบประมาณที่สิ้นสุด</a:t>
          </a:r>
        </a:p>
      </dsp:txBody>
      <dsp:txXfrm>
        <a:off x="3877073" y="157475"/>
        <a:ext cx="3397884" cy="676041"/>
      </dsp:txXfrm>
    </dsp:sp>
    <dsp:sp modelId="{28532FDD-1CAC-43C5-9817-46969E7DAEE0}">
      <dsp:nvSpPr>
        <dsp:cNvPr id="0" name=""/>
        <dsp:cNvSpPr/>
      </dsp:nvSpPr>
      <dsp:spPr>
        <a:xfrm>
          <a:off x="3877073" y="833517"/>
          <a:ext cx="3397884" cy="1737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เสนอ รมว.กค. ภายใน 45 วัน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เสนอ ครม. ภายใน 60 วัน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เสนอรัฐสภา ภายใน 90 วัน</a:t>
          </a:r>
        </a:p>
      </dsp:txBody>
      <dsp:txXfrm>
        <a:off x="3877073" y="833517"/>
        <a:ext cx="3397884" cy="1737070"/>
      </dsp:txXfrm>
    </dsp:sp>
    <dsp:sp modelId="{1EC97625-9CB4-4D7F-BF54-57FC35C17FE9}">
      <dsp:nvSpPr>
        <dsp:cNvPr id="0" name=""/>
        <dsp:cNvSpPr/>
      </dsp:nvSpPr>
      <dsp:spPr>
        <a:xfrm>
          <a:off x="7750662" y="157475"/>
          <a:ext cx="3397884" cy="676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/>
            <a:t>รายงานการเงินแผ่นดินประจำปีงบประมาณ</a:t>
          </a:r>
        </a:p>
      </dsp:txBody>
      <dsp:txXfrm>
        <a:off x="7750662" y="157475"/>
        <a:ext cx="3397884" cy="676041"/>
      </dsp:txXfrm>
    </dsp:sp>
    <dsp:sp modelId="{84DA4533-754E-4B61-9BE9-1A969EAF4F67}">
      <dsp:nvSpPr>
        <dsp:cNvPr id="0" name=""/>
        <dsp:cNvSpPr/>
      </dsp:nvSpPr>
      <dsp:spPr>
        <a:xfrm>
          <a:off x="7750662" y="833517"/>
          <a:ext cx="3397884" cy="1737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งบแสดงฐานะการเงิน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งบแสดงผลการดำเนินงานทางการเงิน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งบแสดงการเปลี่ยนแปลงสินทรัพย์สุทธิ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งบกระแสเงินสด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รายงานการรับจ่ายเงินประจำปีงบประมาณ</a:t>
          </a:r>
        </a:p>
      </dsp:txBody>
      <dsp:txXfrm>
        <a:off x="7750662" y="833517"/>
        <a:ext cx="3397884" cy="17370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5976C-FE31-497A-B432-FAD86EADB399}">
      <dsp:nvSpPr>
        <dsp:cNvPr id="0" name=""/>
        <dsp:cNvSpPr/>
      </dsp:nvSpPr>
      <dsp:spPr>
        <a:xfrm>
          <a:off x="3609845" y="1695159"/>
          <a:ext cx="602356" cy="1479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178" y="0"/>
              </a:lnTo>
              <a:lnTo>
                <a:pt x="301178" y="1479638"/>
              </a:lnTo>
              <a:lnTo>
                <a:pt x="602356" y="14796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D27E8-2B4A-4738-908E-3B51D9BAB3E1}">
      <dsp:nvSpPr>
        <dsp:cNvPr id="0" name=""/>
        <dsp:cNvSpPr/>
      </dsp:nvSpPr>
      <dsp:spPr>
        <a:xfrm>
          <a:off x="3609845" y="1695159"/>
          <a:ext cx="602356" cy="642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178" y="0"/>
              </a:lnTo>
              <a:lnTo>
                <a:pt x="301178" y="642454"/>
              </a:lnTo>
              <a:lnTo>
                <a:pt x="602356" y="642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4EEEA-7FBB-4D1D-B6FB-450CAC75D4D3}">
      <dsp:nvSpPr>
        <dsp:cNvPr id="0" name=""/>
        <dsp:cNvSpPr/>
      </dsp:nvSpPr>
      <dsp:spPr>
        <a:xfrm>
          <a:off x="3609845" y="858053"/>
          <a:ext cx="602356" cy="837105"/>
        </a:xfrm>
        <a:custGeom>
          <a:avLst/>
          <a:gdLst/>
          <a:ahLst/>
          <a:cxnLst/>
          <a:rect l="0" t="0" r="0" b="0"/>
          <a:pathLst>
            <a:path>
              <a:moveTo>
                <a:pt x="0" y="837105"/>
              </a:moveTo>
              <a:lnTo>
                <a:pt x="301178" y="837105"/>
              </a:lnTo>
              <a:lnTo>
                <a:pt x="301178" y="0"/>
              </a:lnTo>
              <a:lnTo>
                <a:pt x="60235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E2AB2-DAE6-4513-9351-B9FB97B595C0}">
      <dsp:nvSpPr>
        <dsp:cNvPr id="0" name=""/>
        <dsp:cNvSpPr/>
      </dsp:nvSpPr>
      <dsp:spPr>
        <a:xfrm>
          <a:off x="598064" y="1235862"/>
          <a:ext cx="3011781" cy="918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rgbClr val="FFFF00"/>
              </a:solidFill>
            </a:rPr>
            <a:t>รายงานการเงินรวมภาครัฐ</a:t>
          </a:r>
        </a:p>
      </dsp:txBody>
      <dsp:txXfrm>
        <a:off x="598064" y="1235862"/>
        <a:ext cx="3011781" cy="918593"/>
      </dsp:txXfrm>
    </dsp:sp>
    <dsp:sp modelId="{5FE54ED0-8BDF-45D0-9716-123563DAC986}">
      <dsp:nvSpPr>
        <dsp:cNvPr id="0" name=""/>
        <dsp:cNvSpPr/>
      </dsp:nvSpPr>
      <dsp:spPr>
        <a:xfrm>
          <a:off x="4212202" y="77"/>
          <a:ext cx="6295857" cy="171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rgbClr val="FFFF00"/>
              </a:solidFill>
            </a:rPr>
            <a:t>รายงานการเงินรวมของรัฐบาลและหน่วยงานของรัฐ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/>
            <a:t>- รายงานการเงินแผ่นดินประจำปีงบประมาณ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/>
            <a:t>- รายงานการเงินของหน่วยงานของรัฐ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/>
            <a:t>(ยกเว้นรายงานการเงินของรัฐวิสาหกิจและ อปท.)</a:t>
          </a:r>
        </a:p>
      </dsp:txBody>
      <dsp:txXfrm>
        <a:off x="4212202" y="77"/>
        <a:ext cx="6295857" cy="1715950"/>
      </dsp:txXfrm>
    </dsp:sp>
    <dsp:sp modelId="{0DCBD50C-95EC-43F0-8ED7-DCD90635530D}">
      <dsp:nvSpPr>
        <dsp:cNvPr id="0" name=""/>
        <dsp:cNvSpPr/>
      </dsp:nvSpPr>
      <dsp:spPr>
        <a:xfrm>
          <a:off x="4212202" y="2092501"/>
          <a:ext cx="6301519" cy="490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rgbClr val="FFFF00"/>
              </a:solidFill>
            </a:rPr>
            <a:t>รายงานการเงินรวมของรัฐวิสาหกิจ</a:t>
          </a:r>
        </a:p>
      </dsp:txBody>
      <dsp:txXfrm>
        <a:off x="4212202" y="2092501"/>
        <a:ext cx="6301519" cy="490225"/>
      </dsp:txXfrm>
    </dsp:sp>
    <dsp:sp modelId="{3B8D7594-BF50-4C78-A182-1CDDE33698DA}">
      <dsp:nvSpPr>
        <dsp:cNvPr id="0" name=""/>
        <dsp:cNvSpPr/>
      </dsp:nvSpPr>
      <dsp:spPr>
        <a:xfrm>
          <a:off x="4212202" y="2959277"/>
          <a:ext cx="6316006" cy="431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rgbClr val="FFFF00"/>
              </a:solidFill>
            </a:rPr>
            <a:t>รายงานการเงินรวมของ อปท.</a:t>
          </a:r>
        </a:p>
      </dsp:txBody>
      <dsp:txXfrm>
        <a:off x="4212202" y="2959277"/>
        <a:ext cx="6316006" cy="431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1CF49-7B3F-449D-8B7C-FDB52C639D42}">
      <dsp:nvSpPr>
        <dsp:cNvPr id="0" name=""/>
        <dsp:cNvSpPr/>
      </dsp:nvSpPr>
      <dsp:spPr>
        <a:xfrm>
          <a:off x="4632960" y="634"/>
          <a:ext cx="6949440" cy="24728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/>
            <a:t>ความจำเป็นและภารกิจ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/>
            <a:t>ฐานะเงินนอกงบประมาณ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/>
            <a:t>ความสามารถในการใช้จ่ายและการก่อหนี้ผูกพัน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/>
            <a:t>การปฏิบัติหน้าที่โดยอิสระของรัฐสภา ศาล องค์กรอิสระ และองค์กรอัยการ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/>
            <a:t>สนับสนุน </a:t>
          </a:r>
          <a:r>
            <a:rPr lang="th-TH" sz="1800" kern="1200" dirty="0" err="1"/>
            <a:t>อปท</a:t>
          </a:r>
          <a:r>
            <a:rPr lang="th-TH" sz="1800" kern="1200" dirty="0"/>
            <a:t>. โดยพิจารณาความสามารถในการหารายได้ ความเหมาะสม รูปแบบ </a:t>
          </a:r>
          <a:r>
            <a:rPr lang="th-TH" sz="1800" kern="1200" dirty="0" err="1"/>
            <a:t>อปท</a:t>
          </a:r>
          <a:endParaRPr lang="th-TH" sz="1800" kern="1200" dirty="0"/>
        </a:p>
      </dsp:txBody>
      <dsp:txXfrm>
        <a:off x="4632960" y="309743"/>
        <a:ext cx="6022113" cy="1854654"/>
      </dsp:txXfrm>
    </dsp:sp>
    <dsp:sp modelId="{FEE78652-B158-40E2-B443-9C73127CD395}">
      <dsp:nvSpPr>
        <dsp:cNvPr id="0" name=""/>
        <dsp:cNvSpPr/>
      </dsp:nvSpPr>
      <dsp:spPr>
        <a:xfrm>
          <a:off x="0" y="634"/>
          <a:ext cx="4632960" cy="2472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/>
            <a:t>การจัดสรรงบประมาณรายจ่ายประจำปี</a:t>
          </a:r>
        </a:p>
      </dsp:txBody>
      <dsp:txXfrm>
        <a:off x="120716" y="121350"/>
        <a:ext cx="4391528" cy="2231440"/>
      </dsp:txXfrm>
    </dsp:sp>
    <dsp:sp modelId="{61C32A28-5E6E-497B-A4C7-F65F66067ADD}">
      <dsp:nvSpPr>
        <dsp:cNvPr id="0" name=""/>
        <dsp:cNvSpPr/>
      </dsp:nvSpPr>
      <dsp:spPr>
        <a:xfrm>
          <a:off x="4632960" y="2720793"/>
          <a:ext cx="6949440" cy="24728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600" b="0" kern="1200" dirty="0">
              <a:cs typeface="+mn-cs"/>
            </a:rPr>
            <a:t>งบประมาณรายจ่ายลงทุน </a:t>
          </a:r>
          <a:r>
            <a:rPr lang="en-US" sz="1600" b="0" kern="1200" dirty="0">
              <a:cs typeface="+mn-cs"/>
            </a:rPr>
            <a:t>: </a:t>
          </a:r>
          <a:r>
            <a:rPr lang="th-TH" sz="1600" b="0" kern="1200" dirty="0">
              <a:cs typeface="+mn-cs"/>
            </a:rPr>
            <a:t>ไม่น้อยกว่า 20</a:t>
          </a:r>
          <a:r>
            <a:rPr lang="en-US" sz="1600" b="0" kern="1200" dirty="0">
              <a:cs typeface="+mn-cs"/>
            </a:rPr>
            <a:t>% </a:t>
          </a:r>
          <a:r>
            <a:rPr lang="th-TH" sz="1600" b="0" kern="1200" dirty="0">
              <a:cs typeface="+mn-cs"/>
            </a:rPr>
            <a:t>ของงบประมาณรายจ่ายประจำปี และ ไม่น้อยกว่า วงเงินส่วนที่ขาดดุล</a:t>
          </a:r>
          <a:endParaRPr lang="th-TH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600" b="0" kern="1200" dirty="0">
              <a:cs typeface="+mn-cs"/>
            </a:rPr>
            <a:t>งบประมาณรายจ่ายเกี่ยวกับบุคลากรของรัฐและสวัสดิการของบุคลากรของรัฐ ตั้งไว้อย่างพอเพียง</a:t>
          </a:r>
          <a:endParaRPr lang="th-TH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600" b="0" kern="1200" dirty="0" err="1">
              <a:cs typeface="+mn-cs"/>
            </a:rPr>
            <a:t>งป</a:t>
          </a:r>
          <a:r>
            <a:rPr lang="th-TH" sz="1600" b="0" kern="1200" dirty="0">
              <a:cs typeface="+mn-cs"/>
            </a:rPr>
            <a:t>ม.เพื่อชำระหนี้ภาครัฐ (ชำระคืนต้นเงินกู้ ดอกเบี้ย ค่าใช้จ่ายในการกู้เงิน) ตั้งไว้อย่างพอเพียง</a:t>
          </a:r>
          <a:endParaRPr lang="th-TH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600" b="0" kern="1200" dirty="0">
              <a:cs typeface="+mn-cs"/>
            </a:rPr>
            <a:t>ภาระทางการเงินที่มีกฎหมายบัญญัติให้ส่งเงินเข้าสมทบ/ชดเชย</a:t>
          </a:r>
          <a:endParaRPr lang="th-TH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600" b="0" kern="1200" dirty="0">
              <a:cs typeface="+mn-cs"/>
            </a:rPr>
            <a:t>ภาระทางการเงินเพื่อชดเชยต้นทุนทางการเงินและการบริหารจัดการ และความเสียหายจากการดำเนินกิจกรรมฯ</a:t>
          </a:r>
          <a:endParaRPr lang="th-TH" sz="1600" b="0" kern="1200" dirty="0"/>
        </a:p>
      </dsp:txBody>
      <dsp:txXfrm>
        <a:off x="4632960" y="3029902"/>
        <a:ext cx="6022113" cy="1854654"/>
      </dsp:txXfrm>
    </dsp:sp>
    <dsp:sp modelId="{09D566D5-A31E-4673-AA58-78E7C41AD441}">
      <dsp:nvSpPr>
        <dsp:cNvPr id="0" name=""/>
        <dsp:cNvSpPr/>
      </dsp:nvSpPr>
      <dsp:spPr>
        <a:xfrm>
          <a:off x="0" y="2720793"/>
          <a:ext cx="4632960" cy="2472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/>
            <a:t>การตั้งงบประมาณรายจ่ายประจำปี</a:t>
          </a:r>
        </a:p>
      </dsp:txBody>
      <dsp:txXfrm>
        <a:off x="120716" y="2841509"/>
        <a:ext cx="4391528" cy="2231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38669-2856-4815-8CF0-B85B0F461872}">
      <dsp:nvSpPr>
        <dsp:cNvPr id="0" name=""/>
        <dsp:cNvSpPr/>
      </dsp:nvSpPr>
      <dsp:spPr>
        <a:xfrm rot="16200000">
          <a:off x="-1388864" y="1391399"/>
          <a:ext cx="5270499" cy="2487699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rgbClr val="FF0000"/>
              </a:solidFill>
            </a:rPr>
            <a:t>การจัดทำงบประมาณรายจ่ายเพิ่มเติม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เมื่อมีเหตุผลและความจำเป็นที่ต้องใช้จ่ายเงินระหว่างปีงบประมาณ โดยไม่สามารถรองบประมาณรายจ่ายประจำปีงบประมาณถัดไปได้</a:t>
          </a:r>
          <a:endParaRPr lang="th-TH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ให้ระบุที่มาของเงินที่จะใช้จ่ายตามงบประมาณรายจ่ายเพิ่มเติมด้วย</a:t>
          </a:r>
          <a:endParaRPr lang="th-TH" sz="1800" b="1" kern="1200" dirty="0"/>
        </a:p>
      </dsp:txBody>
      <dsp:txXfrm rot="5400000">
        <a:off x="2536" y="1054099"/>
        <a:ext cx="2487699" cy="3162299"/>
      </dsp:txXfrm>
    </dsp:sp>
    <dsp:sp modelId="{C94CE5C0-1BEF-4E1D-8964-58000AEF5396}">
      <dsp:nvSpPr>
        <dsp:cNvPr id="0" name=""/>
        <dsp:cNvSpPr/>
      </dsp:nvSpPr>
      <dsp:spPr>
        <a:xfrm rot="16200000">
          <a:off x="1285412" y="1391399"/>
          <a:ext cx="5270499" cy="2487699"/>
        </a:xfrm>
        <a:prstGeom prst="flowChartManualOperation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2"/>
              </a:solidFill>
            </a:rPr>
            <a:t>การตั้งงบประมาณรายจ่ายงบกลาง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ให้ตั้งได้เฉพาะในกรณีที่มีเหตุผลและความจำเป็นที่ไม่อาจจัดสรรหรือไม่สมควรจัดสรรงบประมาณรายจ่ายให้แก่หน่วยงานของรัฐที่รับผิดชอบได้โดยตรง</a:t>
          </a:r>
          <a:endParaRPr lang="th-TH" sz="1800" b="1" kern="1200" dirty="0"/>
        </a:p>
      </dsp:txBody>
      <dsp:txXfrm rot="5400000">
        <a:off x="2676812" y="1054099"/>
        <a:ext cx="2487699" cy="3162299"/>
      </dsp:txXfrm>
    </dsp:sp>
    <dsp:sp modelId="{BD854098-8A7D-4C92-86E0-762F0159BF57}">
      <dsp:nvSpPr>
        <dsp:cNvPr id="0" name=""/>
        <dsp:cNvSpPr/>
      </dsp:nvSpPr>
      <dsp:spPr>
        <a:xfrm rot="16200000">
          <a:off x="3959688" y="1391399"/>
          <a:ext cx="5270499" cy="2487699"/>
        </a:xfrm>
        <a:prstGeom prst="flowChartManualOperation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rgbClr val="FF0000"/>
              </a:solidFill>
            </a:rPr>
            <a:t>การจัดสรรงบประมาณให้หน่วยงานของรัฐสภา ศาล องค์กรอิสระ อัยการ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เพียงพอกับการปฏิบัติหน้าที่โดยอิสระ</a:t>
          </a:r>
          <a:endParaRPr lang="th-TH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ยื่นคำขอแปรญัตติต่อคณะกรรมาธิการ </a:t>
          </a:r>
          <a:endParaRPr lang="th-TH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จัดให้มีระบบการจัดทำ การใช้จ่ายเงินอย่างมีประสิทธิภาพและสัมฤทธิผล กำกับดูแลการใช้จ่ายเงิน และระบบการควบคุมภายใน</a:t>
          </a:r>
          <a:endParaRPr lang="th-TH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h-TH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h-TH" sz="1800" b="1" kern="1200" dirty="0"/>
        </a:p>
      </dsp:txBody>
      <dsp:txXfrm rot="5400000">
        <a:off x="5351088" y="1054099"/>
        <a:ext cx="2487699" cy="3162299"/>
      </dsp:txXfrm>
    </dsp:sp>
    <dsp:sp modelId="{33DF4F91-5C82-48ED-8E25-1EAA3DB80313}">
      <dsp:nvSpPr>
        <dsp:cNvPr id="0" name=""/>
        <dsp:cNvSpPr/>
      </dsp:nvSpPr>
      <dsp:spPr>
        <a:xfrm rot="16200000">
          <a:off x="6633965" y="1391399"/>
          <a:ext cx="5270499" cy="2487699"/>
        </a:xfrm>
        <a:prstGeom prst="flowChartManualOperati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2"/>
              </a:solidFill>
              <a:cs typeface="+mn-cs"/>
            </a:rPr>
            <a:t>การโอนงบประมาณรายจ่าย</a:t>
          </a:r>
          <a:endParaRPr lang="th-TH" sz="2800" b="1" kern="1200" dirty="0">
            <a:solidFill>
              <a:schemeClr val="tx2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การโอนงบประมาณรายจ่าย</a:t>
          </a:r>
          <a:r>
            <a:rPr lang="th-TH" sz="18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ระหว่างหน่วยงานของรัฐจะกระทำไม่ได้ เว้นแต่จะมีกฎหมายอนุญาตให้กระทำได้</a:t>
          </a:r>
          <a:endParaRPr lang="th-TH" sz="1800" b="1" kern="1200" dirty="0"/>
        </a:p>
      </dsp:txBody>
      <dsp:txXfrm rot="5400000">
        <a:off x="8025365" y="1054099"/>
        <a:ext cx="2487699" cy="3162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9A5C8-4C6D-430F-9CE4-B46CC0945FD2}">
      <dsp:nvSpPr>
        <dsp:cNvPr id="0" name=""/>
        <dsp:cNvSpPr/>
      </dsp:nvSpPr>
      <dsp:spPr>
        <a:xfrm>
          <a:off x="51" y="146947"/>
          <a:ext cx="4964436" cy="1086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การดำเนินกิจกรรม มาตรการ หรือโครงการที่ก่อให้เกิดภาระต่องบประมาณหรือภาระทางการคลังในอนาคตตามที่คณะกรรมการกำหนด  (มาตรา 27)</a:t>
          </a:r>
          <a:endParaRPr lang="th-TH" sz="1900" kern="1200" dirty="0">
            <a:solidFill>
              <a:schemeClr val="tx1"/>
            </a:solidFill>
          </a:endParaRPr>
        </a:p>
      </dsp:txBody>
      <dsp:txXfrm>
        <a:off x="51" y="146947"/>
        <a:ext cx="4964436" cy="1086665"/>
      </dsp:txXfrm>
    </dsp:sp>
    <dsp:sp modelId="{ED66E402-F91B-4D7B-A048-5D5FEF7FFC60}">
      <dsp:nvSpPr>
        <dsp:cNvPr id="0" name=""/>
        <dsp:cNvSpPr/>
      </dsp:nvSpPr>
      <dsp:spPr>
        <a:xfrm>
          <a:off x="51" y="1233613"/>
          <a:ext cx="4964436" cy="50459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ให้หน่วยงานของรัฐ จัดทำแผนบริหารจัดการกิจกรรมฯ ประมาณการรายจ่าย แหล่งเงินที่ใช้ และประโยชน์ที่จะได้รับ เสนอขออนุมัติต่อคณะรัฐมนตรี และในกรณีที่การดำเนินการก่อให้เกิดการสูญเสียรายได้ของรัฐหรือของหน่วยงานของรัฐ ให้จัดทำประมาณการการสูญเสียรายได้และประโยชน์ที่จะได้รับด้วย </a:t>
          </a:r>
          <a:endParaRPr lang="th-T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ให้คณะรัฐมนตรีพิจารณาความจำเป็นเร่งด่วน ประโยชน์ที่ได้รับ และภาระทางการคลัง หรือการสูญเสียรายได้ที่จะเกิดขึ้นในอนาคตด้วย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ให้หน่วยงานของรัฐจัดทำรายงานเปรียบเทียบประโยชน์ที่ได้รับกับการสูญเสียรายได้ที่เกิดขึ้นจริงกับประมาณการที่ได้จัดทำเสนอคณะรัฐมนตรีเพื่อทราบเป็นประจำทุกสิ้นปีงบประมาณ จนกว่าการดำเนินการดังกล่าวจะแล้วเสร็จ</a:t>
          </a:r>
        </a:p>
      </dsp:txBody>
      <dsp:txXfrm>
        <a:off x="51" y="1233613"/>
        <a:ext cx="4964436" cy="5045996"/>
      </dsp:txXfrm>
    </dsp:sp>
    <dsp:sp modelId="{4C0CE5EC-20DF-4B21-A950-1433C9B28331}">
      <dsp:nvSpPr>
        <dsp:cNvPr id="0" name=""/>
        <dsp:cNvSpPr/>
      </dsp:nvSpPr>
      <dsp:spPr>
        <a:xfrm>
          <a:off x="5659509" y="146947"/>
          <a:ext cx="4964436" cy="1086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การมอบหมายให้หน่วยงานของรัฐดำเนินกิจกรรม มาตรการ หรือโครงการ โดยรัฐบาลรับภาระจะชดเชยค่าใช้จ่ายหรือการสูญเสียรายได้ในการดำเนินการนั้น (มาตรา 28)</a:t>
          </a:r>
          <a:endParaRPr lang="th-TH" sz="1900" kern="1200" dirty="0">
            <a:solidFill>
              <a:schemeClr val="tx1"/>
            </a:solidFill>
          </a:endParaRPr>
        </a:p>
      </dsp:txBody>
      <dsp:txXfrm>
        <a:off x="5659509" y="146947"/>
        <a:ext cx="4964436" cy="1086665"/>
      </dsp:txXfrm>
    </dsp:sp>
    <dsp:sp modelId="{FA5163F2-0CA0-4CD9-99DE-E4EC2BE02C19}">
      <dsp:nvSpPr>
        <dsp:cNvPr id="0" name=""/>
        <dsp:cNvSpPr/>
      </dsp:nvSpPr>
      <dsp:spPr>
        <a:xfrm>
          <a:off x="5659509" y="1233613"/>
          <a:ext cx="4964436" cy="50459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ให้กระทำได้เฉพาะกรณีที่อยู่ในหน้าที่และอำนาจตามกฎหมายและอยู่ภายในขอบแห่งวัตถุประสงค์ของหน่วยงานของรัฐนั้น</a:t>
          </a:r>
          <a:endParaRPr lang="th-T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เพื่อฟื้นฟูหรือกระตุ้นเศรษฐกิจ หรือเพื่อเพิ่มขีดความสามารถในการประกอบอาชีพหรือยกระดับคุณภาพชีวิตของประชาชน หรือเพื่อช่วยเหลือฟื้นฟูผู้ได้รับผลกระทบจากสาธารณภัยหรือการก่อวินาศกรรม</a:t>
          </a:r>
          <a:endParaRPr lang="th-T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ในการมอบหมาย คณะรัฐมนตรีต้องพิจารณาภาระทางการคลังของรัฐที่อาจเกิดขึ้นทั้งในปัจจุบันและในอนาคต ผลกระทบต่อการดำเนินงานของหน่วยงานของรัฐ ซึ่งได้รับมอบหมายนั้น และแนวทางการบริหารจัดการภาระทางการคลังของรัฐและผลกระทบจากการดำเนินการดังกล่าว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ภาระที่รัฐต้องรับชดเชยค่าใช้จ่ายในการดำเนินการ ต้องมียอดคงค้างทั้งหมดรวมกันไม่เกินอัตราที่คณะกรรมการกำหนด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1" kern="1200" dirty="0">
              <a:latin typeface="AngsanaUPC" panose="02020603050405020304" pitchFamily="18" charset="-34"/>
              <a:cs typeface="AngsanaUPC" panose="02020603050405020304" pitchFamily="18" charset="-34"/>
            </a:rPr>
            <a:t>- ให้หน่วยงานของรัฐจัดทำประมาณการต้นทุนทางการเงินและการบริหารจัดการที่รัฐจะต้องรับภาระทั้งหมด และแจ้งให้คณะกรรมการและกระทรวงการคลังทราบ</a:t>
          </a:r>
        </a:p>
      </dsp:txBody>
      <dsp:txXfrm>
        <a:off x="5659509" y="1233613"/>
        <a:ext cx="4964436" cy="5045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D563E-C55D-427B-937A-0783F81C07B3}">
      <dsp:nvSpPr>
        <dsp:cNvPr id="0" name=""/>
        <dsp:cNvSpPr/>
      </dsp:nvSpPr>
      <dsp:spPr>
        <a:xfrm>
          <a:off x="4672458" y="904"/>
          <a:ext cx="1170682" cy="7609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</a:rPr>
            <a:t>รายได้</a:t>
          </a:r>
        </a:p>
      </dsp:txBody>
      <dsp:txXfrm>
        <a:off x="4709604" y="38050"/>
        <a:ext cx="1096390" cy="686651"/>
      </dsp:txXfrm>
    </dsp:sp>
    <dsp:sp modelId="{C5DFE3AA-B27D-4EC1-976D-6111327BD799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2387131" y="100767"/>
              </a:moveTo>
              <a:arcTo wR="1794292" hR="1794292" stAng="17357592" swAng="150310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6FD06-B5DF-4DBD-AB90-C2E63DADB9DC}">
      <dsp:nvSpPr>
        <dsp:cNvPr id="0" name=""/>
        <dsp:cNvSpPr/>
      </dsp:nvSpPr>
      <dsp:spPr>
        <a:xfrm>
          <a:off x="6226362" y="898050"/>
          <a:ext cx="1170682" cy="760943"/>
        </a:xfrm>
        <a:prstGeom prst="roundRect">
          <a:avLst/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</a:rPr>
            <a:t>รายจ่าย</a:t>
          </a:r>
        </a:p>
      </dsp:txBody>
      <dsp:txXfrm>
        <a:off x="6263508" y="935196"/>
        <a:ext cx="1096390" cy="686651"/>
      </dsp:txXfrm>
    </dsp:sp>
    <dsp:sp modelId="{1C2DC089-B253-45F5-8BE9-91D3111A0807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3515533" y="1287522"/>
              </a:moveTo>
              <a:arcTo wR="1794292" hR="1794292" stAng="20615666" swAng="1968668"/>
            </a:path>
          </a:pathLst>
        </a:custGeom>
        <a:noFill/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34644-1E67-4491-9708-152D35EFE318}">
      <dsp:nvSpPr>
        <dsp:cNvPr id="0" name=""/>
        <dsp:cNvSpPr/>
      </dsp:nvSpPr>
      <dsp:spPr>
        <a:xfrm>
          <a:off x="6226362" y="2692343"/>
          <a:ext cx="1170682" cy="760943"/>
        </a:xfrm>
        <a:prstGeom prst="roundRect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</a:rPr>
            <a:t>ทรัพย์สินและการบริหารทรัพย์สินของรัฐ</a:t>
          </a:r>
        </a:p>
      </dsp:txBody>
      <dsp:txXfrm>
        <a:off x="6263508" y="2729489"/>
        <a:ext cx="1096390" cy="686651"/>
      </dsp:txXfrm>
    </dsp:sp>
    <dsp:sp modelId="{AB155CA8-551F-4263-AF5C-317A06D8DC5E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3048461" y="3077471"/>
              </a:moveTo>
              <a:arcTo wR="1794292" hR="1794292" stAng="2739303" swAng="1503104"/>
            </a:path>
          </a:pathLst>
        </a:custGeom>
        <a:noFill/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E6D26-A676-48F7-9991-1D9434401EAA}">
      <dsp:nvSpPr>
        <dsp:cNvPr id="0" name=""/>
        <dsp:cNvSpPr/>
      </dsp:nvSpPr>
      <dsp:spPr>
        <a:xfrm>
          <a:off x="4672458" y="3589490"/>
          <a:ext cx="1170682" cy="760943"/>
        </a:xfrm>
        <a:prstGeom prst="roundRect">
          <a:avLst/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</a:rPr>
            <a:t>การก่อหนี้และการบริหารหนี้</a:t>
          </a:r>
        </a:p>
      </dsp:txBody>
      <dsp:txXfrm>
        <a:off x="4709604" y="3626636"/>
        <a:ext cx="1096390" cy="686651"/>
      </dsp:txXfrm>
    </dsp:sp>
    <dsp:sp modelId="{9EF5E144-531C-47EA-92CA-7D759948D5E6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1201453" y="3487818"/>
              </a:moveTo>
              <a:arcTo wR="1794292" hR="1794292" stAng="6557592" swAng="1503104"/>
            </a:path>
          </a:pathLst>
        </a:custGeom>
        <a:noFill/>
        <a:ln w="635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C655B-D2B5-4289-9BA7-976E32C5A878}">
      <dsp:nvSpPr>
        <dsp:cNvPr id="0" name=""/>
        <dsp:cNvSpPr/>
      </dsp:nvSpPr>
      <dsp:spPr>
        <a:xfrm>
          <a:off x="3118555" y="2692343"/>
          <a:ext cx="1170682" cy="760943"/>
        </a:xfrm>
        <a:prstGeom prst="roundRect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</a:rPr>
            <a:t>เงินนอกงบประมาณและทุนหมุนเวียน</a:t>
          </a:r>
        </a:p>
      </dsp:txBody>
      <dsp:txXfrm>
        <a:off x="3155701" y="2729489"/>
        <a:ext cx="1096390" cy="686651"/>
      </dsp:txXfrm>
    </dsp:sp>
    <dsp:sp modelId="{4F557D48-EE2C-4105-BA5B-245482A8B37C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73051" y="2301063"/>
              </a:moveTo>
              <a:arcTo wR="1794292" hR="1794292" stAng="9815666" swAng="1968668"/>
            </a:path>
          </a:pathLst>
        </a:custGeom>
        <a:noFill/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8C446-B709-45F4-B7A2-1A884623F190}">
      <dsp:nvSpPr>
        <dsp:cNvPr id="0" name=""/>
        <dsp:cNvSpPr/>
      </dsp:nvSpPr>
      <dsp:spPr>
        <a:xfrm>
          <a:off x="3118555" y="898050"/>
          <a:ext cx="1170682" cy="760943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</a:rPr>
            <a:t>การคลังท้องถิ่น</a:t>
          </a:r>
        </a:p>
      </dsp:txBody>
      <dsp:txXfrm>
        <a:off x="3155701" y="935196"/>
        <a:ext cx="1096390" cy="686651"/>
      </dsp:txXfrm>
    </dsp:sp>
    <dsp:sp modelId="{1D037F16-40EF-4569-A233-93EA157A8A04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540124" y="511113"/>
              </a:moveTo>
              <a:arcTo wR="1794292" hR="1794292" stAng="13539303" swAng="1503104"/>
            </a:path>
          </a:pathLst>
        </a:cu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38669-2856-4815-8CF0-B85B0F461872}">
      <dsp:nvSpPr>
        <dsp:cNvPr id="0" name=""/>
        <dsp:cNvSpPr/>
      </dsp:nvSpPr>
      <dsp:spPr>
        <a:xfrm rot="16200000">
          <a:off x="-1250049" y="1252772"/>
          <a:ext cx="5177575" cy="2672029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rgbClr val="FF0000"/>
              </a:solidFill>
            </a:rPr>
            <a:t>ภาษีอากร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จัดเก็บ อาศัยอำนาจตามกฎหมาย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ยกเว้น/ลด อาศัยอำนาจตามกฎหมาย  โดยจัดทำประมาณการการสูญเสียรายได้และประโยชน์ที่จะได้รับ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พิจารณาถึงความเป็นธรรม เสมอภาค ไม่เลือกปฏิบัติ การพัฒนาและสนับสนุนเสถียรภาพและความมั่นคงทางเศรษฐกิจและสังคม</a:t>
          </a:r>
        </a:p>
      </dsp:txBody>
      <dsp:txXfrm rot="5400000">
        <a:off x="2724" y="1035514"/>
        <a:ext cx="2672029" cy="3106545"/>
      </dsp:txXfrm>
    </dsp:sp>
    <dsp:sp modelId="{C94CE5C0-1BEF-4E1D-8964-58000AEF5396}">
      <dsp:nvSpPr>
        <dsp:cNvPr id="0" name=""/>
        <dsp:cNvSpPr/>
      </dsp:nvSpPr>
      <dsp:spPr>
        <a:xfrm rot="16200000">
          <a:off x="1622382" y="1252772"/>
          <a:ext cx="5177575" cy="2672029"/>
        </a:xfrm>
        <a:prstGeom prst="flowChartManualOperation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rgbClr val="FF0000"/>
              </a:solidFill>
            </a:rPr>
            <a:t>ค่าธรรมเนียม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จัดเก็บ ลด ยกเว้น อาศัยอำนาจตามกฎหมาย</a:t>
          </a:r>
        </a:p>
      </dsp:txBody>
      <dsp:txXfrm rot="5400000">
        <a:off x="2875155" y="1035514"/>
        <a:ext cx="2672029" cy="3106545"/>
      </dsp:txXfrm>
    </dsp:sp>
    <dsp:sp modelId="{BD854098-8A7D-4C92-86E0-762F0159BF57}">
      <dsp:nvSpPr>
        <dsp:cNvPr id="0" name=""/>
        <dsp:cNvSpPr/>
      </dsp:nvSpPr>
      <dsp:spPr>
        <a:xfrm rot="16200000">
          <a:off x="4494814" y="1252772"/>
          <a:ext cx="5177575" cy="2672029"/>
        </a:xfrm>
        <a:prstGeom prst="flowChartManualOperation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rgbClr val="FF0000"/>
              </a:solidFill>
            </a:rPr>
            <a:t>รายได้รัฐวิสาหกิจ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จัดสรรเงินกำไรสุทธิเพื่อนำส่งคลังตามกฎหมายจัดตั้งรัฐวิสาหกิจ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ให้รัฐวิสาหกิจที่ไม่ต้องเสียภาษีเงินได้นิติบุคคล จัดสรรกำไรสุทธิประจำปีนำส่งคลัง ไม่น้อยกว่าอัตราภาษีเงินได้นิติบุคคล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กระทรวงการคลังกำหนดให้นำส่งคลังเพิ่มเติมตามสมควร</a:t>
          </a:r>
        </a:p>
      </dsp:txBody>
      <dsp:txXfrm rot="5400000">
        <a:off x="5747587" y="1035514"/>
        <a:ext cx="2672029" cy="3106545"/>
      </dsp:txXfrm>
    </dsp:sp>
    <dsp:sp modelId="{33DF4F91-5C82-48ED-8E25-1EAA3DB80313}">
      <dsp:nvSpPr>
        <dsp:cNvPr id="0" name=""/>
        <dsp:cNvSpPr/>
      </dsp:nvSpPr>
      <dsp:spPr>
        <a:xfrm rot="16200000">
          <a:off x="7367246" y="1252772"/>
          <a:ext cx="5177575" cy="2672029"/>
        </a:xfrm>
        <a:prstGeom prst="flowChartManualOperati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rgbClr val="FF0000"/>
              </a:solidFill>
              <a:cs typeface="+mn-cs"/>
            </a:rPr>
            <a:t>การกันเงินรายได้ </a:t>
          </a:r>
          <a:r>
            <a:rPr lang="en-US" sz="2800" b="1" kern="1200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rPr>
            <a:t>(Earmarked Tax)</a:t>
          </a:r>
          <a:endParaRPr lang="th-TH" sz="2800" b="1" kern="1200" dirty="0">
            <a:solidFill>
              <a:srgbClr val="FF0000"/>
            </a:solidFill>
            <a:latin typeface="Cordia New" panose="020B0304020202020204" pitchFamily="34" charset="-34"/>
            <a:cs typeface="Cordia New" panose="020B0304020202020204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b="1" kern="1200" dirty="0"/>
            <a:t>เพื่อให้หน่วยงานของรัฐนำไปใช้จ่ายตามวัตถุประสงค์ของหน่วยงานนั้น หรือเพื่อการหนึ่งการใดเป็นการเฉพาะจะกระทำมิได้ เว้นแต่จะอาศัยอำนาจตามกฎหมาย</a:t>
          </a:r>
        </a:p>
      </dsp:txBody>
      <dsp:txXfrm rot="5400000">
        <a:off x="8620019" y="1035514"/>
        <a:ext cx="2672029" cy="31065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AD375-844B-45A9-BF8A-1F7048E8A801}">
      <dsp:nvSpPr>
        <dsp:cNvPr id="0" name=""/>
        <dsp:cNvSpPr/>
      </dsp:nvSpPr>
      <dsp:spPr>
        <a:xfrm>
          <a:off x="3498227" y="176773"/>
          <a:ext cx="3508266" cy="1218374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B0B74-8B51-43DE-B676-9DFC1F0F485B}">
      <dsp:nvSpPr>
        <dsp:cNvPr id="0" name=""/>
        <dsp:cNvSpPr/>
      </dsp:nvSpPr>
      <dsp:spPr>
        <a:xfrm>
          <a:off x="4917851" y="3160159"/>
          <a:ext cx="679896" cy="435133"/>
        </a:xfrm>
        <a:prstGeom prst="down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FDED4-2A1C-4B6C-99BD-3EC8E1E2F094}">
      <dsp:nvSpPr>
        <dsp:cNvPr id="0" name=""/>
        <dsp:cNvSpPr/>
      </dsp:nvSpPr>
      <dsp:spPr>
        <a:xfrm>
          <a:off x="1591188" y="3535462"/>
          <a:ext cx="3263503" cy="81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rgbClr val="FF0000"/>
              </a:solidFill>
            </a:rPr>
            <a:t>ส่งคลังเป็นรายได้แผ่นดิน</a:t>
          </a:r>
        </a:p>
      </dsp:txBody>
      <dsp:txXfrm>
        <a:off x="1591188" y="3535462"/>
        <a:ext cx="3263503" cy="815875"/>
      </dsp:txXfrm>
    </dsp:sp>
    <dsp:sp modelId="{87B9A424-9FE1-4AC3-B94F-E688BD1294E3}">
      <dsp:nvSpPr>
        <dsp:cNvPr id="0" name=""/>
        <dsp:cNvSpPr/>
      </dsp:nvSpPr>
      <dsp:spPr>
        <a:xfrm>
          <a:off x="4773713" y="1489245"/>
          <a:ext cx="1223813" cy="12238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 dirty="0"/>
            <a:t>เงินกำไรสุทธิของรัฐวิสาหกิจ</a:t>
          </a:r>
        </a:p>
      </dsp:txBody>
      <dsp:txXfrm>
        <a:off x="4952936" y="1668468"/>
        <a:ext cx="865367" cy="865367"/>
      </dsp:txXfrm>
    </dsp:sp>
    <dsp:sp modelId="{C98607AA-15B9-4402-95C6-8C62CAE9369A}">
      <dsp:nvSpPr>
        <dsp:cNvPr id="0" name=""/>
        <dsp:cNvSpPr/>
      </dsp:nvSpPr>
      <dsp:spPr>
        <a:xfrm>
          <a:off x="3898006" y="571113"/>
          <a:ext cx="1223813" cy="1223813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/>
            <a:t>ค่าธรรมเนียม</a:t>
          </a:r>
          <a:endParaRPr lang="th-TH" sz="1700" kern="1200" dirty="0"/>
        </a:p>
      </dsp:txBody>
      <dsp:txXfrm>
        <a:off x="4077229" y="750336"/>
        <a:ext cx="865367" cy="865367"/>
      </dsp:txXfrm>
    </dsp:sp>
    <dsp:sp modelId="{B76CB178-1A70-4EC3-9A3C-89DFA31C5856}">
      <dsp:nvSpPr>
        <dsp:cNvPr id="0" name=""/>
        <dsp:cNvSpPr/>
      </dsp:nvSpPr>
      <dsp:spPr>
        <a:xfrm>
          <a:off x="5149016" y="275222"/>
          <a:ext cx="1223813" cy="1223813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/>
            <a:t>ภาษีอากร</a:t>
          </a:r>
          <a:endParaRPr lang="th-TH" sz="1700" kern="1200" dirty="0"/>
        </a:p>
      </dsp:txBody>
      <dsp:txXfrm>
        <a:off x="5328239" y="454445"/>
        <a:ext cx="865367" cy="865367"/>
      </dsp:txXfrm>
    </dsp:sp>
    <dsp:sp modelId="{6F638F80-857D-4F8C-ABCE-CE705C87EDEF}">
      <dsp:nvSpPr>
        <dsp:cNvPr id="0" name=""/>
        <dsp:cNvSpPr/>
      </dsp:nvSpPr>
      <dsp:spPr>
        <a:xfrm>
          <a:off x="3354089" y="27195"/>
          <a:ext cx="3807420" cy="304593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00F8F-BDAF-4A20-8560-B2B108313F7B}">
      <dsp:nvSpPr>
        <dsp:cNvPr id="0" name=""/>
        <dsp:cNvSpPr/>
      </dsp:nvSpPr>
      <dsp:spPr>
        <a:xfrm>
          <a:off x="3286" y="71302"/>
          <a:ext cx="3203971" cy="8941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 err="1"/>
            <a:t>รมว.กค</a:t>
          </a:r>
          <a:r>
            <a:rPr lang="th-TH" sz="2400" b="1" kern="1200" dirty="0"/>
            <a:t>. กำหนดระเบียบโดยความเห็นชอบ ครม. </a:t>
          </a:r>
        </a:p>
      </dsp:txBody>
      <dsp:txXfrm>
        <a:off x="3286" y="71302"/>
        <a:ext cx="3203971" cy="894146"/>
      </dsp:txXfrm>
    </dsp:sp>
    <dsp:sp modelId="{73E659BF-40BA-403E-8FBF-CDA3FC62B6AE}">
      <dsp:nvSpPr>
        <dsp:cNvPr id="0" name=""/>
        <dsp:cNvSpPr/>
      </dsp:nvSpPr>
      <dsp:spPr>
        <a:xfrm>
          <a:off x="3286" y="965448"/>
          <a:ext cx="3203971" cy="331458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การเบิกเงินจากคลัง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การรับเงิน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การจ่ายเงิน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การเก็บรักษาเงิน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การนำเงินส่งคลัง</a:t>
          </a:r>
        </a:p>
      </dsp:txBody>
      <dsp:txXfrm>
        <a:off x="3286" y="965448"/>
        <a:ext cx="3203971" cy="3314587"/>
      </dsp:txXfrm>
    </dsp:sp>
    <dsp:sp modelId="{9DE8CA0F-45A0-46BD-ABB7-09CE55A8E2FE}">
      <dsp:nvSpPr>
        <dsp:cNvPr id="0" name=""/>
        <dsp:cNvSpPr/>
      </dsp:nvSpPr>
      <dsp:spPr>
        <a:xfrm>
          <a:off x="3655814" y="71302"/>
          <a:ext cx="3203971" cy="894146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/>
            <a:t>หน่วยงานของรัฐซึ่งมิใช่ส่วนราชการ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/>
            <a:t>ให้มีการวางหลักเกณฑ์และวิธีการ</a:t>
          </a:r>
        </a:p>
      </dsp:txBody>
      <dsp:txXfrm>
        <a:off x="3655814" y="71302"/>
        <a:ext cx="3203971" cy="894146"/>
      </dsp:txXfrm>
    </dsp:sp>
    <dsp:sp modelId="{0336E547-81FE-4321-B4B5-C08EEC9235DB}">
      <dsp:nvSpPr>
        <dsp:cNvPr id="0" name=""/>
        <dsp:cNvSpPr/>
      </dsp:nvSpPr>
      <dsp:spPr>
        <a:xfrm>
          <a:off x="3655814" y="965448"/>
          <a:ext cx="3203971" cy="3314587"/>
        </a:xfrm>
        <a:prstGeom prst="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การเบิกเงิน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การรับเงิน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การจ่ายเงิน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การเก็บรักษาเงิน</a:t>
          </a:r>
        </a:p>
      </dsp:txBody>
      <dsp:txXfrm>
        <a:off x="3655814" y="965448"/>
        <a:ext cx="3203971" cy="3314587"/>
      </dsp:txXfrm>
    </dsp:sp>
    <dsp:sp modelId="{4517426D-D0DA-48BF-BCD9-0A0F380DD35A}">
      <dsp:nvSpPr>
        <dsp:cNvPr id="0" name=""/>
        <dsp:cNvSpPr/>
      </dsp:nvSpPr>
      <dsp:spPr>
        <a:xfrm>
          <a:off x="7308342" y="71302"/>
          <a:ext cx="3203971" cy="894146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/>
            <a:t>ระเบียบการใช้จ่ายเงินทดรองราชการของส่วนราชการ</a:t>
          </a:r>
        </a:p>
      </dsp:txBody>
      <dsp:txXfrm>
        <a:off x="7308342" y="71302"/>
        <a:ext cx="3203971" cy="894146"/>
      </dsp:txXfrm>
    </dsp:sp>
    <dsp:sp modelId="{642F842C-3D58-4CA7-941C-28CC7934291B}">
      <dsp:nvSpPr>
        <dsp:cNvPr id="0" name=""/>
        <dsp:cNvSpPr/>
      </dsp:nvSpPr>
      <dsp:spPr>
        <a:xfrm>
          <a:off x="7308342" y="965448"/>
          <a:ext cx="3203971" cy="3314587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เป็นค่าใช้จ่ายปลีกย่อย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เป็นค่าใช้จ่ายในการปฏิบัติราชการในต่างประเทศ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เป็นค่าใช้จ่ายตามข้อผูกพันในการกู้เงินจากต่างประเทศ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400" b="1" kern="1200" dirty="0"/>
            <a:t>เป็นกรณีจำเป็นเร่งด่วนที่ไม่สามารถรอการเบิกเงินจากงบประมาณได้</a:t>
          </a:r>
        </a:p>
      </dsp:txBody>
      <dsp:txXfrm>
        <a:off x="7308342" y="965448"/>
        <a:ext cx="3203971" cy="3314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F324F-6E81-4D59-8C7E-D0C9317ED3B5}">
      <dsp:nvSpPr>
        <dsp:cNvPr id="0" name=""/>
        <dsp:cNvSpPr/>
      </dsp:nvSpPr>
      <dsp:spPr>
        <a:xfrm>
          <a:off x="4129" y="441299"/>
          <a:ext cx="2483336" cy="9793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rgbClr val="0070C0"/>
              </a:solidFill>
            </a:rPr>
            <a:t>เงินหรือทรัพย์สินที่อยู่ใน       ความครอบครองของหน่วยงานของรัฐ</a:t>
          </a:r>
        </a:p>
      </dsp:txBody>
      <dsp:txXfrm>
        <a:off x="4129" y="441299"/>
        <a:ext cx="2483336" cy="979392"/>
      </dsp:txXfrm>
    </dsp:sp>
    <dsp:sp modelId="{572D7DBD-BF4C-4B7D-8454-0CB3361B669A}">
      <dsp:nvSpPr>
        <dsp:cNvPr id="0" name=""/>
        <dsp:cNvSpPr/>
      </dsp:nvSpPr>
      <dsp:spPr>
        <a:xfrm>
          <a:off x="4129" y="1420692"/>
          <a:ext cx="2483336" cy="33542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หน่วยงานของรัฐรับผิดชอบดูแลรักษาและบริหารทรัพย์สิน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ตามกฎหมาย/กฎ ที่เกี่ยวข้อง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พิจารณาประโยชน์ของรัฐ ความคุ้มค่า ประหยัด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รอบคอบ ระมัดระวัง บริหารความเสี่ยงอย่างเหมาะสม</a:t>
          </a:r>
        </a:p>
      </dsp:txBody>
      <dsp:txXfrm>
        <a:off x="4129" y="1420692"/>
        <a:ext cx="2483336" cy="3354218"/>
      </dsp:txXfrm>
    </dsp:sp>
    <dsp:sp modelId="{FBE8A39F-0933-46BF-AD52-A4F32061E8EA}">
      <dsp:nvSpPr>
        <dsp:cNvPr id="0" name=""/>
        <dsp:cNvSpPr/>
      </dsp:nvSpPr>
      <dsp:spPr>
        <a:xfrm>
          <a:off x="2835133" y="441299"/>
          <a:ext cx="2483336" cy="9793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rgbClr val="0070C0"/>
              </a:solidFill>
            </a:rPr>
            <a:t>ทรัพย์สินของแผ่นดินและทรัพย์สินที่ตกเป็นของแผ่นดิน</a:t>
          </a:r>
        </a:p>
      </dsp:txBody>
      <dsp:txXfrm>
        <a:off x="2835133" y="441299"/>
        <a:ext cx="2483336" cy="979392"/>
      </dsp:txXfrm>
    </dsp:sp>
    <dsp:sp modelId="{AB1C3E2C-E7DE-4BF8-82D9-42E1823EC1DB}">
      <dsp:nvSpPr>
        <dsp:cNvPr id="0" name=""/>
        <dsp:cNvSpPr/>
      </dsp:nvSpPr>
      <dsp:spPr>
        <a:xfrm>
          <a:off x="2835133" y="1420692"/>
          <a:ext cx="2483336" cy="335421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กค. รับผิดชอบดูแลรักษาและบริหารทรัพย์สินที่ตกเป็นของแผ่นดิน และจัดทำบัญชีทรัพย์สินของแผ่นดิน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กรณีมีกฎหมายกำหนดให้หน่วยงานอื่นของรัฐรับผิดชอบดูแลรักษาและบริหารทรัพย์สินของแผ่นดิน ให้จัดทำบัญชีทรัพย์สินและรายงาน กค. ทราบ ตามหลักเกณฑ์ของ กค.</a:t>
          </a:r>
        </a:p>
      </dsp:txBody>
      <dsp:txXfrm>
        <a:off x="2835133" y="1420692"/>
        <a:ext cx="2483336" cy="3354218"/>
      </dsp:txXfrm>
    </dsp:sp>
    <dsp:sp modelId="{273B5329-D760-4EC0-A287-6770E6776650}">
      <dsp:nvSpPr>
        <dsp:cNvPr id="0" name=""/>
        <dsp:cNvSpPr/>
      </dsp:nvSpPr>
      <dsp:spPr>
        <a:xfrm>
          <a:off x="5666136" y="441299"/>
          <a:ext cx="2483336" cy="9793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>
              <a:solidFill>
                <a:srgbClr val="0070C0"/>
              </a:solidFill>
            </a:rPr>
            <a:t>การบริหารเงินคงคลัง</a:t>
          </a:r>
        </a:p>
      </dsp:txBody>
      <dsp:txXfrm>
        <a:off x="5666136" y="441299"/>
        <a:ext cx="2483336" cy="979392"/>
      </dsp:txXfrm>
    </dsp:sp>
    <dsp:sp modelId="{E219D84F-ACF4-46C6-87E1-0263568F070A}">
      <dsp:nvSpPr>
        <dsp:cNvPr id="0" name=""/>
        <dsp:cNvSpPr/>
      </dsp:nvSpPr>
      <dsp:spPr>
        <a:xfrm>
          <a:off x="5666136" y="1420692"/>
          <a:ext cx="2483336" cy="335421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ตามกฎหมายเงินคงคลัง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รักษาไว้ในระดับที่จำเป็น ให้มีสภาพคล่องเพียงพอ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คำนึงถึงค่าใช้จ่ายและต้นทุนในการบริหารสภาพคล่อง</a:t>
          </a:r>
        </a:p>
      </dsp:txBody>
      <dsp:txXfrm>
        <a:off x="5666136" y="1420692"/>
        <a:ext cx="2483336" cy="3354218"/>
      </dsp:txXfrm>
    </dsp:sp>
    <dsp:sp modelId="{B587E659-990F-4195-8AF3-10EF953984B2}">
      <dsp:nvSpPr>
        <dsp:cNvPr id="0" name=""/>
        <dsp:cNvSpPr/>
      </dsp:nvSpPr>
      <dsp:spPr>
        <a:xfrm>
          <a:off x="8497139" y="441299"/>
          <a:ext cx="2483336" cy="9793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900" b="1" kern="1200" dirty="0" err="1">
              <a:solidFill>
                <a:srgbClr val="002060"/>
              </a:solidFill>
            </a:rPr>
            <a:t>การจัด</a:t>
          </a:r>
          <a:r>
            <a:rPr lang="th-TH" sz="1900" b="1" kern="1200" dirty="0">
              <a:solidFill>
                <a:srgbClr val="002060"/>
              </a:solidFill>
            </a:rPr>
            <a:t>ซื้อจัดจ้าง</a:t>
          </a:r>
        </a:p>
      </dsp:txBody>
      <dsp:txXfrm>
        <a:off x="8497139" y="441299"/>
        <a:ext cx="2483336" cy="979392"/>
      </dsp:txXfrm>
    </dsp:sp>
    <dsp:sp modelId="{3035325D-484C-43B4-98A4-978E135006EB}">
      <dsp:nvSpPr>
        <dsp:cNvPr id="0" name=""/>
        <dsp:cNvSpPr/>
      </dsp:nvSpPr>
      <dsp:spPr>
        <a:xfrm>
          <a:off x="8497139" y="1420692"/>
          <a:ext cx="2483336" cy="335421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ตามกฎหมายว่าด้วย</a:t>
          </a:r>
          <a:r>
            <a:rPr lang="th-TH" sz="1900" b="0" kern="1200" dirty="0" err="1">
              <a:solidFill>
                <a:schemeClr val="tx1"/>
              </a:solidFill>
            </a:rPr>
            <a:t>การจัด</a:t>
          </a:r>
          <a:r>
            <a:rPr lang="th-TH" sz="1900" b="0" kern="1200" dirty="0">
              <a:solidFill>
                <a:schemeClr val="tx1"/>
              </a:solidFill>
            </a:rPr>
            <a:t>ซื้อจัดจ้างและการบริหารพัสดุภาครัฐ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900" b="0" kern="1200" dirty="0">
              <a:solidFill>
                <a:schemeClr val="tx1"/>
              </a:solidFill>
            </a:rPr>
            <a:t>ดำเนินการด้วยความสุจริต คุ้มค่า โปร่งใส มีประสิทธิภาพ ประสิทธิผล และตรวจสอบได้</a:t>
          </a:r>
        </a:p>
      </dsp:txBody>
      <dsp:txXfrm>
        <a:off x="8497139" y="1420692"/>
        <a:ext cx="2483336" cy="3354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24F22-7433-43D9-98BA-9A7381F76B31}" type="datetimeFigureOut">
              <a:rPr lang="th-TH" smtClean="0"/>
              <a:t>28/02/62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D152C-B7A8-46DA-ADC6-CBD10450014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10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FD0D2-86D3-4230-BC37-E8B26597E787}" type="datetimeFigureOut">
              <a:rPr lang="th-TH" smtClean="0"/>
              <a:t>28/02/62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EAA80-3405-4B0F-8E89-DF7FDBC863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30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z="1800">
              <a:latin typeface="Times New Roman" panose="02020603050405020304" pitchFamily="18" charset="0"/>
            </a:endParaRPr>
          </a:p>
        </p:txBody>
      </p:sp>
      <p:sp>
        <p:nvSpPr>
          <p:cNvPr id="2560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5441A3-F895-4081-8603-0892359F5A37}" type="slidenum">
              <a:rPr lang="en-US" altLang="th-TH" smtClean="0">
                <a:latin typeface="Times New Roman" panose="02020603050405020304" pitchFamily="18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44</a:t>
            </a:fld>
            <a:endParaRPr lang="th-TH" altLang="th-TH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8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8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3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0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0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6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5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7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1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72732" y="2404534"/>
            <a:ext cx="10354614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พระราชบัญญัติวินัยการเงินการคลังของรัฐ พ.ศ. 2561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91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27279" y="517547"/>
            <a:ext cx="10354614" cy="682580"/>
          </a:xfrm>
        </p:spPr>
        <p:txBody>
          <a:bodyPr>
            <a:normAutofit/>
          </a:bodyPr>
          <a:lstStyle/>
          <a:p>
            <a:pPr algn="l"/>
            <a:r>
              <a:rPr lang="th-TH" sz="3600" b="1" u="sng" dirty="0"/>
              <a:t>หน้าที่และอำนาจ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27279" y="1411891"/>
            <a:ext cx="10509160" cy="529321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(1) กำหนดวินัยการเงินการคลังเพิ่มเติม</a:t>
            </a:r>
            <a:r>
              <a:rPr lang="th-T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จากที่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บัญญัติไว้แล้วในพระราชบัญญัตินี้หรือในกฎหมายอื่น เพื่อให้หน่วยงานของรัฐถือปฏิบัติ โดยไม่กระทบต่อความเป็นอิสระในการปฏิบัติหน้าที่ของหน่วยงานของรัฐ</a:t>
            </a:r>
          </a:p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(2) จัดทำและทบทวนแผนการคลังระยะปานกลาง</a:t>
            </a:r>
          </a:p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(3) เสนอแนะแนวทางการแก้ไขปัญหาที่เกี่ยวข้องกับ</a:t>
            </a:r>
            <a:r>
              <a:rPr lang="th-T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การงบประมาณ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การจัด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เก็บรายได้ การบริหารหนี้สาธารณะ     การบริหารทรัพย์สิน และปัญหาอื่นที่เกี่ยวข้องกับการเงินการคลังของรัฐ</a:t>
            </a:r>
          </a:p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(4) กำหนดสัดส่วนงบประมาณรายจ่ายงบกลาง รายการเงินสำรองจ่ายเพื่อกรณีฉุกเฉินหรือจำเป็น สัดส่วนงบประมาณเพื่อการชำระหนี้ภาครัฐ สัดส่วนการก่อหนี้ผูกพันงบประมาณรายจ่ายข้ามปีงบประมาณ สัดส่วนการก่อหนี้ผูกพันเกินกว่าหรือนอกเหนือไปจากที่กำหนดไว้ในกฎหมายว่าด้วยงบประมาณรายจ่าย และสัดส่วนตามที่กำหนดไว้ในมาตรา 50</a:t>
            </a:r>
          </a:p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(5) กำหนดนโยบายและกำกับดูแลการบริหารจัดการความเสี่ยงทางการคลัง</a:t>
            </a:r>
          </a:p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(6) กำหนดอัตราการชดเชยค่าใช้จ่ายหรือการสูญเสียรายได้ของหน่วยงานของรัฐในการดำเนินกิจกรรม มาตรการ หรือโครงการตามที่กำหนดไว้ในมาตรา 28</a:t>
            </a:r>
          </a:p>
          <a:p>
            <a:pPr algn="l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(7) ปฏิบัติการอื่นใดตามที่พระราชบัญญัตินี้หรือกฎหมายอื่นบัญญัติให้เป็นอำนาจหน้าที่ของคณะกรรมการ หรือตามที่คณะรัฐมนตรีมอบหมาย</a:t>
            </a:r>
            <a:endParaRPr lang="th-TH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020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rgbClr val="7030A0"/>
                </a:solidFill>
              </a:rPr>
              <a:t>ประกาศคณะกรรมการนโยบายการเงินการคลังของรัฐ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53792" y="1545465"/>
            <a:ext cx="11062952" cy="5074276"/>
          </a:xfrm>
        </p:spPr>
        <p:txBody>
          <a:bodyPr>
            <a:normAutofit/>
          </a:bodyPr>
          <a:lstStyle/>
          <a:p>
            <a:r>
              <a:rPr lang="th-TH" b="1" dirty="0">
                <a:cs typeface="+mj-cs"/>
              </a:rPr>
              <a:t>ประกาศคณะกรรมการนโยบายการเงินการคลังของรัฐ เรื่อง กำหนดสัดส่วนต่าง ๆ เพื่อเป็นกรอบวินัยการเงิน     การคลังของรัฐ พ.ศ. 2561</a:t>
            </a:r>
          </a:p>
          <a:p>
            <a:r>
              <a:rPr lang="th-TH" b="1" dirty="0">
                <a:cs typeface="+mj-cs"/>
              </a:rPr>
              <a:t>ประกาศคณะกรรมการนโยบายการเงินการคลังของรัฐ เรื่อง การดำเนินกิจกรรม มาตรการ หรือโครงการที่ก่อให้เกิดภาระต่องบประมาณหรือภาระทางการคลังในอนาคต พ.ศ. 2561</a:t>
            </a:r>
          </a:p>
          <a:p>
            <a:r>
              <a:rPr lang="th-TH" b="1" dirty="0">
                <a:cs typeface="+mj-cs"/>
              </a:rPr>
              <a:t>ประกาศคณะกรรมการนโยบายการเงินการคลังของรัฐ เรื่อง กำหนดอัตราชดเชยค่าใช้จ่ายหรือการสูญเสียรายได้ของหน่วยงานของรัฐในการดำเนินกิจกรรม มาตรการ หรือโครงการตามที่กำหนดไว้ในมาตรา 28 พ.ศ. 2561</a:t>
            </a:r>
          </a:p>
          <a:p>
            <a:r>
              <a:rPr lang="th-TH" b="1" dirty="0">
                <a:cs typeface="+mj-cs"/>
              </a:rPr>
              <a:t>ประกาศคณะกรรมการนโยบายการเงินการคลังของรัฐ เรื่อง นโยบายการบริหารจัดการความเสี่ยงทางการคลัง พ.ศ. 2561</a:t>
            </a:r>
          </a:p>
          <a:p>
            <a:r>
              <a:rPr lang="th-TH" b="1" dirty="0">
                <a:cs typeface="+mj-cs"/>
              </a:rPr>
              <a:t>ประกาศคณะกรรมการนโยบายการเงินการคลังของรัฐ เรื่อง กำหนดกรอบในการบริหารหนี้สาธารณะ พ.ศ. 2561</a:t>
            </a:r>
          </a:p>
          <a:p>
            <a:r>
              <a:rPr lang="th-TH" b="1" dirty="0">
                <a:cs typeface="+mj-cs"/>
              </a:rPr>
              <a:t>ประกาศคณะกรรมการนโยบายการเงินการคลังของรัฐ เรื่อง หลักเกณฑ์การรายงานสถานะหนี้สาธารณะ             หนี้ภาครัฐ และความเสี่ยงทางการคลัง พ.ศ. 2561</a:t>
            </a:r>
          </a:p>
          <a:p>
            <a:endParaRPr lang="th-TH" b="1" dirty="0">
              <a:cs typeface="+mj-cs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90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การกำหนดสัดส่วนของคณะกรรมการนโยบายการเงินการคลังของรัฐ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702654"/>
              </p:ext>
            </p:extLst>
          </p:nvPr>
        </p:nvGraphicFramePr>
        <p:xfrm>
          <a:off x="838200" y="1825625"/>
          <a:ext cx="10515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8065">
                  <a:extLst>
                    <a:ext uri="{9D8B030D-6E8A-4147-A177-3AD203B41FA5}">
                      <a16:colId xmlns:a16="http://schemas.microsoft.com/office/drawing/2014/main" val="2540221190"/>
                    </a:ext>
                  </a:extLst>
                </a:gridCol>
                <a:gridCol w="3407535">
                  <a:extLst>
                    <a:ext uri="{9D8B030D-6E8A-4147-A177-3AD203B41FA5}">
                      <a16:colId xmlns:a16="http://schemas.microsoft.com/office/drawing/2014/main" val="1456838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สัดส่วนตัวเลขเกี่ยวกับการตั้งงบประมาณ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สัดส่วนที่คณะกรรมการฯ</a:t>
                      </a:r>
                      <a:r>
                        <a:rPr lang="th-TH" sz="2800" baseline="0" dirty="0">
                          <a:cs typeface="+mj-cs"/>
                        </a:rPr>
                        <a:t> กำหนด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11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1. สัดส่วนงบประมาณรายจ่ายงบกลาง</a:t>
                      </a:r>
                      <a:r>
                        <a:rPr lang="th-TH" sz="2800" baseline="0" dirty="0">
                          <a:cs typeface="+mj-cs"/>
                        </a:rPr>
                        <a:t> รายการเงินสำรองจ่ายเพื่อกรณีฉุกเฉินหรือจำเป็น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2.0 - 3.5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4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2. สัดส่วนงบประมาณเพื่อการชำระคืนต้นเงินกู้ของรัฐบาลและหน่วยงานของรัฐซึ่งรัฐบาลรับภาระ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2.5-3.5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79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3. สัดส่วนการก่อหนี้ผูกพันงบประมาณรายจ่ายข้ามปีงบประมาณ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480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4. สัดส่วนการก่อหนี้ผูกพันเกินกว่าหรือนอกเหนือไปจากที่กำหนดไว้ในกฎหมายว่าด้วยงบประมาณรายจ่าย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71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5. อัตราชดเชยค่าใช้จ่ายหรือการสูญเสียรายได้ของหน่วยงานของรัฐในการดำเนินกิจกรรม มาตรการ หรือโครงการตามที่กำหนดไว้ในมาตรา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31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544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การกำหนดสัดส่วนของคณะกรรมการนโยบายการเงินการคลังของรัฐ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211854"/>
              </p:ext>
            </p:extLst>
          </p:nvPr>
        </p:nvGraphicFramePr>
        <p:xfrm>
          <a:off x="838200" y="1825625"/>
          <a:ext cx="10515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8065">
                  <a:extLst>
                    <a:ext uri="{9D8B030D-6E8A-4147-A177-3AD203B41FA5}">
                      <a16:colId xmlns:a16="http://schemas.microsoft.com/office/drawing/2014/main" val="2540221190"/>
                    </a:ext>
                  </a:extLst>
                </a:gridCol>
                <a:gridCol w="3407535">
                  <a:extLst>
                    <a:ext uri="{9D8B030D-6E8A-4147-A177-3AD203B41FA5}">
                      <a16:colId xmlns:a16="http://schemas.microsoft.com/office/drawing/2014/main" val="1456838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สัดส่วนตัวเลขเกี่ยวกับกรอบในการบริหารหนี้สาธารณะ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สัดส่วนที่คณะกรรมการฯ</a:t>
                      </a:r>
                      <a:r>
                        <a:rPr lang="th-TH" sz="2800" baseline="0" dirty="0">
                          <a:cs typeface="+mj-cs"/>
                        </a:rPr>
                        <a:t> กำหนด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11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1. สัดส่วนหนี้สาธารณะต่อผลิตภัณฑ์มวลรวมในประเทศ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4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2. สัดส่วนภาระหนี้ของรัฐบาล ต่อประมาณการรายได้ประจำปีงบประมาณ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79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3. สัดส่วนหนี้สาธารณะที่เป็นเงินตราต่างประเทศ</a:t>
                      </a:r>
                      <a:r>
                        <a:rPr lang="th-TH" sz="2800" baseline="0" dirty="0">
                          <a:cs typeface="+mj-cs"/>
                        </a:rPr>
                        <a:t> ต่อหนี้สาธารณะทั้งหมด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480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cs typeface="+mj-cs"/>
                        </a:rPr>
                        <a:t>4. สัดส่วนภาระหนี้สาธารณะที่เป็นเงินตราต่างประเทศ</a:t>
                      </a:r>
                      <a:r>
                        <a:rPr lang="th-TH" sz="2800" baseline="0" dirty="0">
                          <a:cs typeface="+mj-cs"/>
                        </a:rPr>
                        <a:t>ต่อรายได้จากการส่งออกสินค้าและบริการ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cs typeface="+mj-c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71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03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9901" y="1825624"/>
            <a:ext cx="11237352" cy="4791075"/>
          </a:xfrm>
        </p:spPr>
        <p:txBody>
          <a:bodyPr>
            <a:normAutofit fontScale="92500" lnSpcReduction="10000"/>
          </a:bodyPr>
          <a:lstStyle/>
          <a:p>
            <a:r>
              <a:rPr lang="th-TH" sz="26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แผนการคลังระยะปานกลาง </a:t>
            </a:r>
            <a:r>
              <a:rPr lang="en-US" sz="26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(MEDIUM TERM FISCAL FRAMEWORK : MTFF)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 </a:t>
            </a: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ใช้เป็นแผนแม่บทหลักสำหรับการวางแผนการดำเนินการทางการเงินการคลังและงบประมาณของรัฐ แผนการจัดทำงบประมาณรายจ่ายประจำปี และแผนการบริหารหนี้สาธารณะ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- </a:t>
            </a: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ให้คณะกรรมการฯ จัดทำแผนการคลังระยะปานกลางให้แล้วเสร็จภายใน 3 เดือนนับแต่วันสิ้นปีงบประมาณทุกปี โดยให้เสนอคณะรัฐมนตรีพิจารณาให้ความเห็นชอบ</a:t>
            </a:r>
          </a:p>
          <a:p>
            <a:pPr marL="0" indent="0">
              <a:buNone/>
            </a:pPr>
            <a:r>
              <a:rPr lang="en-US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-</a:t>
            </a: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แผนการคลังระยะปานกลาง ให้มีระยะเวลาไม่น้อยกว่า 3 ปี และอย่างน้อยต้องประกอบด้วย</a:t>
            </a:r>
            <a:endParaRPr lang="en-US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(1) เป้าหมายและนโยบายทางการคลัง</a:t>
            </a:r>
            <a:endParaRPr lang="en-US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(2) สถานะและประมาณการเศรษฐกิจ</a:t>
            </a:r>
            <a:endParaRPr lang="en-US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(3) สถานะและประมาณการการคลัง ซึ่งรวมถึงประมาณการรายได้ ประมาณการรายจ่าย ดุลการคลัง และการจัดการ              กับดุลการคลังนั้น </a:t>
            </a:r>
            <a:endParaRPr lang="en-US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(4) สถานะหนี้สาธารณะของรัฐบาล</a:t>
            </a:r>
            <a:endParaRPr lang="en-US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(5) ภาระผูกพันทางการเงินการคลังของรัฐบาล</a:t>
            </a:r>
          </a:p>
          <a:p>
            <a:pPr marL="0" indent="0">
              <a:buNone/>
            </a:pP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th-TH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596722" y="637503"/>
            <a:ext cx="9144000" cy="7340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000" b="1" dirty="0">
                <a:solidFill>
                  <a:srgbClr val="1CD21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ส่วนที่ 2 การดำเนินการทางการคลังและงบประมาณ</a:t>
            </a:r>
            <a:endParaRPr lang="th-TH" sz="4000" dirty="0">
              <a:solidFill>
                <a:srgbClr val="1CD2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1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9901" y="1484312"/>
            <a:ext cx="11237352" cy="4791075"/>
          </a:xfrm>
        </p:spPr>
        <p:txBody>
          <a:bodyPr>
            <a:normAutofit fontScale="85000" lnSpcReduction="20000"/>
          </a:bodyPr>
          <a:lstStyle/>
          <a:p>
            <a:r>
              <a:rPr lang="th-TH" sz="26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แผนการคลังระยะปานกลาง </a:t>
            </a:r>
            <a:r>
              <a:rPr lang="en-US" sz="26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(MEDIUM TERM FISCAL FRAMEWORK : MTFF)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	คณะกรรมการนโยบายการเงินการคลังของรัฐ</a:t>
            </a:r>
          </a:p>
          <a:p>
            <a:pPr marL="0" indent="0">
              <a:buNone/>
            </a:pPr>
            <a:endParaRPr lang="th-TH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		   คณะรัฐมนตรี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			เห็นชอบ	</a:t>
            </a:r>
          </a:p>
          <a:p>
            <a:pPr marL="0" indent="0">
              <a:buNone/>
            </a:pPr>
            <a:endParaRPr lang="th-TH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ประกอบการพิจารณาจัดทำ					หน่วยงานของรัฐ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กรอบวงเงินงบประมาณรายจ่ายประจำปี			</a:t>
            </a:r>
            <a:r>
              <a:rPr lang="en-US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- </a:t>
            </a: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การจัดเก็บรายได้หรือหารายได้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				</a:t>
            </a:r>
            <a:r>
              <a:rPr lang="en-US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- </a:t>
            </a: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การจัดทำงบประมาณ</a:t>
            </a: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					</a:t>
            </a:r>
            <a:r>
              <a:rPr lang="en-US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- </a:t>
            </a: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การก่อหนี้</a:t>
            </a:r>
          </a:p>
          <a:p>
            <a:pPr marL="0" indent="0">
              <a:buNone/>
            </a:pPr>
            <a:endParaRPr lang="th-TH" sz="2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pPr marL="0" indent="0">
              <a:buNone/>
            </a:pP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th-TH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ตัวเชื่อมต่อตรง 5"/>
          <p:cNvCxnSpPr/>
          <p:nvPr/>
        </p:nvCxnSpPr>
        <p:spPr>
          <a:xfrm>
            <a:off x="4826000" y="3670300"/>
            <a:ext cx="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1511300" y="40894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1536700" y="40894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7607300" y="41021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4826000" y="2870200"/>
            <a:ext cx="0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068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691531"/>
              </p:ext>
            </p:extLst>
          </p:nvPr>
        </p:nvGraphicFramePr>
        <p:xfrm>
          <a:off x="342900" y="1371600"/>
          <a:ext cx="11582400" cy="519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1412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การตรากฎหมายว่าด้วยงบประมาณรายจ่ายประจำปี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ต้องดำเนินการให้แล้วเสร็จก่อนวันเริ่มปีงบประมาณนั้น เว้นแต่จะมีเหตุจำเป็นหรือเหตุฉุกเฉินที่มิอาจหลีกเลี่ยงได้</a:t>
            </a:r>
          </a:p>
          <a:p>
            <a:r>
              <a:rPr lang="th-TH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การเสนอกฎหมายว่าด้วยงบประมาณรายจ่ายประจำปี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ต้องแสดงแหล่งที่มาและประมาณการรายได้ ผลสัมฤทธิ์ หรือประโยชน์ที่คาดว่าจะได้รับจากการจ่ายเงิน และความสอดคล้องกับยุทธศาสตร์ชาติ และแผนพัฒนาต่าง ๆ ด้วย</a:t>
            </a:r>
          </a:p>
          <a:p>
            <a:pPr marL="0" indent="0">
              <a:buNone/>
            </a:pPr>
            <a:endParaRPr lang="th-TH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1589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213784"/>
              </p:ext>
            </p:extLst>
          </p:nvPr>
        </p:nvGraphicFramePr>
        <p:xfrm>
          <a:off x="838200" y="1371600"/>
          <a:ext cx="10515600" cy="5270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6381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56822" y="1606684"/>
            <a:ext cx="10895527" cy="4351338"/>
          </a:xfrm>
        </p:spPr>
        <p:txBody>
          <a:bodyPr/>
          <a:lstStyle/>
          <a:p>
            <a:r>
              <a:rPr lang="th-TH" b="1" dirty="0">
                <a:solidFill>
                  <a:srgbClr val="7030A0"/>
                </a:solidFill>
                <a:latin typeface="AngsanaUPC" panose="02020603050405020304" pitchFamily="18" charset="-34"/>
                <a:ea typeface="Calibri" panose="020F0502020204030204" pitchFamily="34" charset="0"/>
                <a:cs typeface="AngsanaUPC" panose="02020603050405020304" pitchFamily="18" charset="-34"/>
              </a:rPr>
              <a:t>การเสนอกฎหมายที่กำหนดให้หน่วยงานของรัฐไม่ต้องนำเงินรายได้หรือเงินอื่นใดส่งคลัง</a:t>
            </a:r>
            <a:r>
              <a:rPr lang="th-TH" b="1" dirty="0">
                <a:latin typeface="AngsanaUPC" panose="02020603050405020304" pitchFamily="18" charset="-34"/>
                <a:ea typeface="Calibri" panose="020F0502020204030204" pitchFamily="34" charset="0"/>
                <a:cs typeface="AngsanaUPC" panose="02020603050405020304" pitchFamily="18" charset="-34"/>
              </a:rPr>
              <a:t> ให้กระทำได้เฉพาะในกรณีที่มีความจำเป็นและเกิดประโยชน์ในการที่หน่วยงานของรัฐนั้นจะมีเงินเก็บไว้เพื่อการดำเนินงานตามอำนาจหน้าที่ของตน โดยจะต้องได้รับความเห็นชอบจากกระทรวงการคลังก่อนเสนอกฎหมายต่อคณะรัฐมนตรี</a:t>
            </a:r>
          </a:p>
          <a:p>
            <a:pPr algn="thaiDist"/>
            <a:r>
              <a:rPr lang="th-TH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การเสนอกฎหมายที่มีบทบัญญัติให้จัดเก็บภาษีอากรหรือค่าธรรมเนียมเพิ่มขึ้น</a:t>
            </a:r>
            <a:r>
              <a:rPr lang="th-TH" b="1" dirty="0" err="1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จากที่</a:t>
            </a:r>
            <a:r>
              <a:rPr lang="th-TH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กำหนดไว้ในกฎหมาย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เพื่อให้หน่วยงานของรัฐนำไปใช้จ่ายตามวัตถุประสงค์ของหน่วยงานของรัฐนั้น หรือเพื่อการหนึ่งการใด           เป็นการเฉพาะ จะกระทำมิได้ เว้นแต่กรณี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การจัด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เก็บภาษีอากรหรือค่าธรรมเนียมเพิ่มขึ้นเพื่อเป็นรายได้ขององค์กรปกครองส่วนท้องถิ่น</a:t>
            </a:r>
          </a:p>
          <a:p>
            <a:endParaRPr lang="th-TH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b="1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7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677332" y="476518"/>
            <a:ext cx="2233293" cy="89508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707589" cy="678287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  ความเป็นมา</a:t>
            </a:r>
            <a:endParaRPr lang="th-TH" dirty="0">
              <a:solidFill>
                <a:srgbClr val="FFC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Rectangle 2"/>
          <p:cNvSpPr>
            <a:spLocks noGrp="1"/>
          </p:cNvSpPr>
          <p:nvPr>
            <p:ph idx="1"/>
          </p:nvPr>
        </p:nvSpPr>
        <p:spPr>
          <a:xfrm>
            <a:off x="677332" y="1487489"/>
            <a:ext cx="10707591" cy="389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thaiDist">
              <a:buNone/>
              <a:defRPr/>
            </a:pPr>
            <a:r>
              <a:rPr lang="th-TH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รัฐธรรมนูญแห่งราชอาณาจักรไทย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มาตรา 62</a:t>
            </a:r>
          </a:p>
          <a:p>
            <a:pPr marL="0" indent="0" algn="thaiDist" eaLnBrk="1" hangingPunct="1">
              <a:buNone/>
              <a:defRPr/>
            </a:pP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“</a:t>
            </a:r>
            <a:r>
              <a:rPr lang="th-TH" sz="3200" b="1" u="sng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รัฐต้องรักษาวินัยการเงินการคลังอย่างเคร่งครัด</a:t>
            </a: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เพื่อให้ฐานะทางการเงินการคลังของรัฐ          มีเสถียรภาพและมั่นคงอย่างยั่งยืน</a:t>
            </a:r>
            <a:r>
              <a:rPr lang="th-TH" sz="3200" b="1" u="sng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ตามกฎหมายว่าด้วยวินัยการเงินการคลังของรัฐ</a:t>
            </a: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และจัดระบบภาษีให้เกิดความเป็นธรรมแก่สังคม”</a:t>
            </a:r>
          </a:p>
          <a:p>
            <a:pPr marL="0" indent="0" algn="thaiDist">
              <a:buNone/>
              <a:defRPr/>
            </a:pPr>
            <a:r>
              <a:rPr lang="th-TH" sz="3200" b="1" dirty="0">
                <a:solidFill>
                  <a:srgbClr val="F5770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 </a:t>
            </a: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“กฎหมายว่าด้วยวินัยการเงินการคลังของรัฐอย่างน้อยต้องมีบทบัญญัติเกี่ยวกับ                กรอบการดำเนินการทางการคลังและงบประมาณของรัฐ การกำหนดวินัยทางการคลัง ด้านรายได้</a:t>
            </a:r>
            <a:r>
              <a:rPr lang="th-TH" sz="3200" b="1" spc="-3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และรายจ่าย ทั้งเงินงบประมาณและเงินนอกงบประมาณ การบริหารทรัพย์สินของรัฐและเงินคงคลัง</a:t>
            </a: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และการบริหารหนี้สาธารณะ”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415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311046"/>
              </p:ext>
            </p:extLst>
          </p:nvPr>
        </p:nvGraphicFramePr>
        <p:xfrm>
          <a:off x="464712" y="296214"/>
          <a:ext cx="10623998" cy="642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19" y="152892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451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47153" y="1580927"/>
            <a:ext cx="10515600" cy="4351338"/>
          </a:xfrm>
        </p:spPr>
        <p:txBody>
          <a:bodyPr>
            <a:noAutofit/>
          </a:bodyPr>
          <a:lstStyle/>
          <a:p>
            <a:pPr algn="thaiDist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ให้หน่วยงานของรัฐซึ่งได้รับมอบหมายให้ดำเนินกิจกรรม มาตรการ หรือโครงการที่ก่อให้เกิดภาระต่องบประมาณหรือภาระทางการคลังจัดทำบัญชีสำหรับการดำเนินการดังกล่าวแยกต่างหากจากบัญชีการดำเนินงานทั่วไป พร้อมทั้งเสนอรายงานผลการดำเนินการตามที่ได้รับมอบหมายและผลสัมฤทธิ์ต่อรัฐมนตรี เพื่อเสนอต่อคณะรัฐมนตรี และเปิดเผยให้สาธารณชนทราบ รวมทั้งเผยแพร่ผ่านทางสื่ออิเล็กทรอนิกส์ด้วย</a:t>
            </a:r>
          </a:p>
          <a:p>
            <a:pPr algn="thaiDist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ให้กระทรวงการคลังและหน่วยงานที่เกี่ยวข้องบริหารจัดการความเสี่ยงทางการคลังให้เป็นไปตามนโยบายการบริหารจัดการความเสี่ยงทางการคลังที่คณะกรรมการกำหนด</a:t>
            </a:r>
            <a:endParaRPr lang="en-US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>
              <a:buNone/>
            </a:pPr>
            <a:endParaRPr lang="th-TH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277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70C0"/>
                </a:solidFill>
              </a:rPr>
              <a:t> หมวด 3 วินัยการเงินการคลัง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ตัวแทนเนื้อหา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6898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056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รายได้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910313"/>
              </p:ext>
            </p:extLst>
          </p:nvPr>
        </p:nvGraphicFramePr>
        <p:xfrm>
          <a:off x="528034" y="1390650"/>
          <a:ext cx="11294772" cy="517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7933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ด้านรายได้</a:t>
            </a:r>
            <a:endParaRPr lang="th-TH" b="1" dirty="0">
              <a:solidFill>
                <a:srgbClr val="7030A0"/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092931"/>
              </p:ext>
            </p:extLst>
          </p:nvPr>
        </p:nvGraphicFramePr>
        <p:xfrm>
          <a:off x="1014927" y="139065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à¸à¸¥à¸à¸²à¸£à¸à¹à¸à¸«à¸²à¸£à¸¹à¸à¸ à¸²à¸à¸ªà¸³à¸«à¸£à¸±à¸ à¸«à¸µà¸à¸ªà¸¡à¸à¸±à¸à¸´à¸à¸²à¸£à¹à¸à¸¹à¸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11" y="5035238"/>
            <a:ext cx="2308001" cy="173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กล่องข้อความ 2"/>
          <p:cNvSpPr txBox="1"/>
          <p:nvPr/>
        </p:nvSpPr>
        <p:spPr>
          <a:xfrm>
            <a:off x="927100" y="1709738"/>
            <a:ext cx="308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หลักการ </a:t>
            </a:r>
            <a:r>
              <a:rPr lang="en-US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รายได้แผ่นดินต้องนำส่งคลัง</a:t>
            </a:r>
          </a:p>
        </p:txBody>
      </p:sp>
    </p:spTree>
    <p:extLst>
      <p:ext uri="{BB962C8B-B14F-4D97-AF65-F5344CB8AC3E}">
        <p14:creationId xmlns:p14="http://schemas.microsoft.com/office/powerpoint/2010/main" val="612268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รายได้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66671" y="1825624"/>
            <a:ext cx="11333408" cy="47297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h-TH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ข้อยกเว้นไม่ต้องนำเงินส่งคลัง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มีกฎหมายกำหนดเป็นอย่างอื่น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เงินที่มีผู้มอบให้โดยมีวัตถุประสงค์เพื่อให้ใช้จ่ายในกิจการของหน่วยงานของรัฐ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เงินที่ได้รับตามโครงการช่วยเหลือ หรือร่วมมือกับองค์การระหว่างประเทศ </a:t>
            </a:r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รมว.กค. จะกำหนดเป็นอย่างอื่น       โดยไม่ต้องนำส่งคลังก็ได้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กรณีมีเหตุผลอันสมควร รมว.กค. อนุญาตให้นำเงินที่ได้รับไปใช้จ่ายได้</a:t>
            </a:r>
          </a:p>
          <a:p>
            <a:pPr marL="457200" lvl="1" indent="0">
              <a:buNone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	- เงินที่ได้รับในลักษณะค่าชดใช้ความเสียหายหรือสิ้นเปลืองแห่งทรัพย์สิน</a:t>
            </a:r>
          </a:p>
          <a:p>
            <a:pPr marL="457200" lvl="1" indent="0">
              <a:buNone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	- เงินรายรับของหน่วยงานของรัฐที่เป็นสถานพยาบาล สถานศึกษา หรือสถานอื่นใดที่เป็นสาธารณประโยชน์</a:t>
            </a:r>
          </a:p>
          <a:p>
            <a:pPr marL="457200" lvl="1" indent="0">
              <a:buNone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	- เงินที่ได้รับในลักษณะผลพลอยได้จากการปฏิบัติงานตามอำนาจหน้าที่</a:t>
            </a:r>
          </a:p>
          <a:p>
            <a:pPr marL="457200" lvl="1" indent="0">
              <a:buNone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	- เงินที่ได้รับจากการจำหน่ายหุ้นในนิติบุคคลเพื่อนำไปซื้อหุ้นในนิติบุคคลอื่น</a:t>
            </a:r>
          </a:p>
          <a:p>
            <a:pPr marL="457200" lvl="1" indent="0">
              <a:buNone/>
            </a:pP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4052133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รายจ่าย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solidFill>
                  <a:srgbClr val="FF0000"/>
                </a:solidFill>
              </a:rPr>
              <a:t>หลักการ</a:t>
            </a:r>
            <a:r>
              <a:rPr lang="th-TH" b="1" dirty="0"/>
              <a:t> การก่อหนี้ผูกพันหรือจ่ายเงินโดยอาศัยอำนาจที่มีอยู่ตามกฎหมาย โดยต้องเป็นไปอย่างโปร่งใส คุ้มค่า และประหยัด โดยพิจารณาเป้าหมาย ประโยชน์ที่ได้รับ ผลสัมฤทธิ์ และประสิทธิภาพของหน่วยงานของรัฐ และต้องเป็นไปตามรายการและวงเงินงบประมาณรายจ่ายของหน่วยงานของรัฐนั้นด้วย</a:t>
            </a:r>
          </a:p>
          <a:p>
            <a:r>
              <a:rPr lang="th-TH" b="1" dirty="0"/>
              <a:t>ให้ผู้มีอำนาจอนุมัติการจ่ายเงินมีหน้าที่ในการตรวจสอบการใช้จ่ายเงินของหน่วยงานของรัฐให้เป็นไปตามที่กำหนดไว้ในกฎหมายหรือกฎ หรือตามที่ได้รับอนุญาตให้จ่าย</a:t>
            </a:r>
          </a:p>
        </p:txBody>
      </p:sp>
    </p:spTree>
    <p:extLst>
      <p:ext uri="{BB962C8B-B14F-4D97-AF65-F5344CB8AC3E}">
        <p14:creationId xmlns:p14="http://schemas.microsoft.com/office/powerpoint/2010/main" val="3508260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รายจ่าย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4170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6389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รายจ่าย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เงินที่ขอเบิกจากคลัง ถ้าไม่ได้จ่ายหรือจ่ายไม่หมด ให้หน่วยงานของรัฐผู้เบิกนำส่งคืนโดยไม่ชักช้า</a:t>
            </a:r>
          </a:p>
          <a:p>
            <a:r>
              <a:rPr lang="th-TH" b="1" dirty="0"/>
              <a:t>การก่อหนี้ที่ผูกพันการใช้จ่ายเงินงบประมาณหรือเงินอื่นของหน่วยงานของรัฐ ต้องพิจารณาภาระทางการเงินที่เกิดขึ้นและข้อผูกพันในการชำระเงินตามสัญญา และประโยชน์ที่รัฐจะได้รับด้วย</a:t>
            </a:r>
          </a:p>
        </p:txBody>
      </p:sp>
    </p:spTree>
    <p:extLst>
      <p:ext uri="{BB962C8B-B14F-4D97-AF65-F5344CB8AC3E}">
        <p14:creationId xmlns:p14="http://schemas.microsoft.com/office/powerpoint/2010/main" val="223990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วินัยการเงินการคลัง </a:t>
            </a:r>
            <a:r>
              <a:rPr lang="th-TH" sz="4000" b="1" dirty="0" err="1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การจัด</a:t>
            </a:r>
            <a:r>
              <a:rPr lang="th-TH" sz="4000" b="1" dirty="0">
                <a:solidFill>
                  <a:srgbClr val="7030A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ให้ได้มาซึ่งทรัพย์สินและการบริหารทรัพย์สินของรัฐ</a:t>
            </a:r>
            <a:endParaRPr lang="th-TH" sz="4000" b="1" dirty="0">
              <a:solidFill>
                <a:srgbClr val="7030A0"/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587694"/>
              </p:ext>
            </p:extLst>
          </p:nvPr>
        </p:nvGraphicFramePr>
        <p:xfrm>
          <a:off x="603697" y="1390650"/>
          <a:ext cx="10984606" cy="5216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662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idx="1"/>
          </p:nvPr>
        </p:nvSpPr>
        <p:spPr>
          <a:xfrm>
            <a:off x="677332" y="1204158"/>
            <a:ext cx="10707591" cy="548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thaiDist">
              <a:buNone/>
              <a:defRPr/>
            </a:pPr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รัฐธรรมนูญแห่งราชอาณาจักรไทย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มาตรา 278</a:t>
            </a:r>
          </a:p>
          <a:p>
            <a:pPr marL="0" indent="0" algn="thaiDist" eaLnBrk="1" hangingPunct="1">
              <a:buNone/>
              <a:defRPr/>
            </a:pP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“ให้คณะรัฐมนตรีดำเนินการให้หน่วยงานของรัฐที่คณะรัฐมนตรีกำหนดดำเนินการให้จัดทำร่างกฎหมายที่จำเป็นตามมาตรา 58 </a:t>
            </a:r>
            <a:r>
              <a:rPr lang="th-TH" sz="3200" b="1" u="sng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มาตรา 62</a:t>
            </a: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และมาตรา 63 ให้แล้วเสร็จ และเสนอต่อสภานิติบัญญัติแห่งชาติ</a:t>
            </a:r>
            <a:r>
              <a:rPr lang="th-TH" sz="3200" b="1" u="sng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ภายในสองร้อยสี่สิบวันนับแต่วันประกาศใช้รัฐธรรมนูญนี้</a:t>
            </a: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และให้สภานิติบัญญัติแห่งชาติพิจารณาให้แล้วเสร็จภายในหกสิบวันนับแต่วันที่ได้รับร่างพระราชบัญญัตินั้น</a:t>
            </a:r>
          </a:p>
          <a:p>
            <a:pPr marL="0" indent="0" algn="thaiDist" eaLnBrk="1" hangingPunct="1">
              <a:buNone/>
              <a:defRPr/>
            </a:pP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ในกรณีที่มีหน่วยงานที่เกี่ยวข้องหลายหน่วยงาน ให้คณะรัฐมนตรีกำหนดระยะเวลาที่แต่ละหน่วยงานต้องดำเนินการให้แล้วเสร็จตามความจำเป็นของแต่ละหน่วยงาน แต่ทั้งนี้เมื่อรวมแล้วต้องไม่เกินสองร้อยสี่สิบวันตามวรรคหนึ่ง</a:t>
            </a:r>
          </a:p>
          <a:p>
            <a:pPr marL="0" indent="0" algn="thaiDist" eaLnBrk="1" hangingPunct="1">
              <a:buNone/>
              <a:defRPr/>
            </a:pP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ในกรณีที่หน่วยงานของรัฐตามวรรคหนึ่งไม่อาจดำเนินการได้ภายในกำหนดเวลาตามวรรคสอง ให้คณะรัฐมนตรีสั่งให้หัวหน้าหน่วยงานของรัฐนั้นพ้นจากตำแหน่ง”</a:t>
            </a:r>
          </a:p>
          <a:p>
            <a:pPr marL="0" indent="0" algn="thaiDist">
              <a:buNone/>
              <a:defRPr/>
            </a:pPr>
            <a:r>
              <a:rPr lang="th-TH" sz="3200" b="1" dirty="0">
                <a:solidFill>
                  <a:srgbClr val="F5770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endParaRPr lang="th-TH" sz="32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699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การก่อหนี้และการบริหารหนี้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solidFill>
                  <a:srgbClr val="FF0000"/>
                </a:solidFill>
              </a:rPr>
              <a:t>หลักการ</a:t>
            </a:r>
            <a:r>
              <a:rPr lang="th-TH" b="1" dirty="0"/>
              <a:t> เป็นไปตามกฎหมายและอยู่ภายใต้ขอบวัตถุประสงค์และอำนาจหน้าที่ของหน่วยงานของรัฐผู้กู้ เพื่อประโยชน์ของประเทศและของหน่วยงานของรัฐ โดยกระทำด้วยความรอบคอบ</a:t>
            </a:r>
          </a:p>
          <a:p>
            <a:r>
              <a:rPr lang="th-TH" b="1" dirty="0"/>
              <a:t>การก่อหนี้และการบริหารหนี้ ต้องคำนึงถึง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 </a:t>
            </a:r>
            <a:r>
              <a:rPr lang="th-TH" b="1" dirty="0"/>
              <a:t>ความคุ้มค่า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</a:t>
            </a:r>
            <a:r>
              <a:rPr lang="th-TH" b="1" dirty="0"/>
              <a:t> ความสามารถในการชำระหนี้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 </a:t>
            </a:r>
            <a:r>
              <a:rPr lang="th-TH" b="1" dirty="0"/>
              <a:t>การกระจายภาระการชำระหนี้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 </a:t>
            </a:r>
            <a:r>
              <a:rPr lang="th-TH" b="1" dirty="0"/>
              <a:t>เสถียรภาพและความยั่งยืนทางการเงินการคลัง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 </a:t>
            </a:r>
            <a:r>
              <a:rPr lang="th-TH" b="1" dirty="0"/>
              <a:t>ความน่าเชื่อถือของประเทศและของหน่วยงานของรัฐผู้กู้ </a:t>
            </a:r>
          </a:p>
        </p:txBody>
      </p:sp>
    </p:spTree>
    <p:extLst>
      <p:ext uri="{BB962C8B-B14F-4D97-AF65-F5344CB8AC3E}">
        <p14:creationId xmlns:p14="http://schemas.microsoft.com/office/powerpoint/2010/main" val="449928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การก่อหนี้และการบริหารหนี้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6301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22632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การก่อหนี้และการบริหารหนี้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58800" y="1536700"/>
            <a:ext cx="11264900" cy="5029199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คณะกรรมการฯ กำหนดสัดส่วนต่าง ๆ</a:t>
            </a:r>
            <a:r>
              <a:rPr lang="th-TH" b="1" dirty="0"/>
              <a:t> ดังต่อไปนี้</a:t>
            </a:r>
          </a:p>
          <a:p>
            <a:pPr marL="0" indent="0">
              <a:buNone/>
            </a:pPr>
            <a:r>
              <a:rPr lang="th-TH" b="1" dirty="0"/>
              <a:t>	สัดส่วนหนี้สาธารณะต่อผลิตภัณฑ์มวลรวมในประเทศ</a:t>
            </a:r>
          </a:p>
          <a:p>
            <a:pPr marL="0" indent="0">
              <a:buNone/>
            </a:pPr>
            <a:r>
              <a:rPr lang="th-TH" b="1" dirty="0"/>
              <a:t>	สัดส่วนภาระหนี้ของรัฐบาลต่อประมาณการรายได้ประจำปีงบประมาณ</a:t>
            </a:r>
          </a:p>
          <a:p>
            <a:pPr marL="0" indent="0">
              <a:buNone/>
            </a:pPr>
            <a:r>
              <a:rPr lang="th-TH" b="1" dirty="0"/>
              <a:t>	สัดส่วนหนี้สาธารณะที่เป็นเงินตราต่างประเทศต่อหนี้สาธารณะทั้งหมด</a:t>
            </a:r>
          </a:p>
          <a:p>
            <a:pPr marL="0" indent="0">
              <a:buNone/>
            </a:pPr>
            <a:r>
              <a:rPr lang="th-TH" b="1" dirty="0"/>
              <a:t>	สัดส่วนภาระหนี้สาธารณะที่เป็นเงินตราต่างประเทศต่อรายได้จากการส่งออกสินค้าและบริการ</a:t>
            </a:r>
          </a:p>
          <a:p>
            <a:pPr marL="0" indent="0">
              <a:buNone/>
            </a:pPr>
            <a:r>
              <a:rPr lang="th-TH" b="1" dirty="0"/>
              <a:t>	สัดส่วนอื่น ๆ ที่คณะกรรมการเห็นสมควร</a:t>
            </a:r>
          </a:p>
          <a:p>
            <a:r>
              <a:rPr lang="th-TH" b="1" dirty="0">
                <a:solidFill>
                  <a:srgbClr val="FF0000"/>
                </a:solidFill>
              </a:rPr>
              <a:t>ให้กระทรวงการคลังรายงานสัดส่วนหนี้ที่เกิดขึ้นจริง</a:t>
            </a:r>
            <a:r>
              <a:rPr lang="th-TH" b="1" dirty="0"/>
              <a:t>ต่อ ครม. และคณะกรรมการฯ ทุก </a:t>
            </a:r>
            <a:r>
              <a:rPr lang="en-US" b="1" dirty="0"/>
              <a:t>6</a:t>
            </a:r>
            <a:r>
              <a:rPr lang="th-TH" b="1" dirty="0"/>
              <a:t> เดือน</a:t>
            </a:r>
          </a:p>
          <a:p>
            <a:r>
              <a:rPr lang="th-TH" b="1" dirty="0">
                <a:solidFill>
                  <a:srgbClr val="FF0000"/>
                </a:solidFill>
              </a:rPr>
              <a:t>กรณีที่ไม่สามารถดำเนินการได้ตามสัดส่วนที่กำหนดไว้</a:t>
            </a:r>
            <a:r>
              <a:rPr lang="th-TH" b="1" dirty="0"/>
              <a:t> ให้ </a:t>
            </a:r>
            <a:r>
              <a:rPr lang="th-TH" b="1" dirty="0" err="1"/>
              <a:t>รมว.กค</a:t>
            </a:r>
            <a:r>
              <a:rPr lang="th-TH" b="1" dirty="0"/>
              <a:t>. รายงานเหตุผล วิธีการ และระยะเวลาในการทำให้สัดส่วนดังกล่าวอยู่ภายในสัดส่วนที่กำหนดเสนอ ครม. และเปิดเผยให้สาธารณชนทราบ</a:t>
            </a:r>
          </a:p>
        </p:txBody>
      </p:sp>
    </p:spTree>
    <p:extLst>
      <p:ext uri="{BB962C8B-B14F-4D97-AF65-F5344CB8AC3E}">
        <p14:creationId xmlns:p14="http://schemas.microsoft.com/office/powerpoint/2010/main" val="2520637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การก่อหนี้และการบริหารหนี้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592429" y="1825625"/>
            <a:ext cx="11114824" cy="4351338"/>
          </a:xfrm>
        </p:spPr>
        <p:txBody>
          <a:bodyPr>
            <a:normAutofit fontScale="85000" lnSpcReduction="20000"/>
          </a:bodyPr>
          <a:lstStyle/>
          <a:p>
            <a:r>
              <a:rPr lang="th-TH" b="1" dirty="0"/>
              <a:t>การกู้เงินของรัฐบาล และการค้ำประกันการชำระหนี้ของหน่วยงานของรัฐโดยรัฐบาล 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 </a:t>
            </a:r>
            <a:r>
              <a:rPr lang="th-TH" b="1" dirty="0"/>
              <a:t>ให้ปฏิบัติตามที่บัญญัติในกฎหมายว่าด้วยการบริหารหนี้สาธารณะโดยเคร่งครัด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 </a:t>
            </a:r>
            <a:r>
              <a:rPr lang="th-TH" b="1" dirty="0"/>
              <a:t>นอกเหนือจากกฎหมายว่าด้วยการบริหารหนี้สาธารณะ </a:t>
            </a:r>
          </a:p>
          <a:p>
            <a:pPr marL="0" indent="0">
              <a:buNone/>
            </a:pPr>
            <a:r>
              <a:rPr lang="th-TH" b="1" dirty="0"/>
              <a:t>	   กระทรวงการคลังสามารถดำเนินการได้โดยการตรากฎหมายเป็นการเฉพาะ และเฉพาะกรณีที่มีความจำเป็นที่จะต้องดำเนินการโดยเร่งด่วนและอย่างต่อเนื่องเพื่อแก้ไขปัญหาวิกฤติของประเทศ โดยไม่อาจตั้งงบประมาณรายจ่ายประจำปีได้ทัน</a:t>
            </a:r>
          </a:p>
          <a:p>
            <a:pPr marL="0" indent="0">
              <a:buNone/>
            </a:pPr>
            <a:r>
              <a:rPr lang="th-TH" b="1" dirty="0"/>
              <a:t>	   กฎหมายที่ตราขึ้น ต้องระบุวัตถุประสงค์ของการกู้เงิน ระยะเวลาในการกู้เงิน แผนงานหรือโครงการที่ใช้จ่ายเงินกู้ วงเงินที่อนุญาตให้ใช้จ่ายเงินกู้ และหน่วยงานของรัฐผู้รับผิดชอบ</a:t>
            </a:r>
          </a:p>
          <a:p>
            <a:pPr marL="0" indent="0">
              <a:buNone/>
            </a:pPr>
            <a:r>
              <a:rPr lang="th-TH" b="1" dirty="0"/>
              <a:t>	   เงินกู้ที่ได้รับ ให้ กค. เก็บรักษาไว้เพื่อให้หน่วยงานของรัฐเบิกไปใช้จ่ายตามแผนงาน โดยไม่ต้องนำส่งคลัง   เว้นแต่จะมีกฎหมายกำหนดเป็นอย่างอื่น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- </a:t>
            </a:r>
            <a:r>
              <a:rPr lang="th-TH" b="1" dirty="0"/>
              <a:t>การก่อหนี้ของหน่วยงานของรัฐที่ไม่เป็นไปตามหลักการการก่อหนี้และการบริหารหนี้ รัฐบาลจะค้ำประกันการชำระหนี้นั้นไม่ได้</a:t>
            </a:r>
          </a:p>
        </p:txBody>
      </p:sp>
    </p:spTree>
    <p:extLst>
      <p:ext uri="{BB962C8B-B14F-4D97-AF65-F5344CB8AC3E}">
        <p14:creationId xmlns:p14="http://schemas.microsoft.com/office/powerpoint/2010/main" val="2173283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วงรี 8"/>
          <p:cNvSpPr/>
          <p:nvPr/>
        </p:nvSpPr>
        <p:spPr>
          <a:xfrm>
            <a:off x="8293993" y="4705254"/>
            <a:ext cx="3258355" cy="114621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การก่อหนี้และการบริหารหนี้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789260"/>
              </p:ext>
            </p:extLst>
          </p:nvPr>
        </p:nvGraphicFramePr>
        <p:xfrm>
          <a:off x="838200" y="1825625"/>
          <a:ext cx="732700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กล่องข้อความ 6"/>
          <p:cNvSpPr txBox="1"/>
          <p:nvPr/>
        </p:nvSpPr>
        <p:spPr>
          <a:xfrm>
            <a:off x="8474300" y="1970468"/>
            <a:ext cx="34772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ก่อนเริ่มปีงบประมาณ </a:t>
            </a:r>
            <a:r>
              <a:rPr lang="th-TH" b="1" dirty="0"/>
              <a:t>หน่วยงานของรัฐ          ต้องจัดทำแผนการกู้เงินและการบริหารหนี้เงินกู้ส่งให้กระทรวงการคลัง และเมื่อกู้เงินแล้วให้ส่งรายงานให้กระทรวงการคลังทราบด้วย</a:t>
            </a:r>
          </a:p>
          <a:p>
            <a:r>
              <a:rPr lang="th-TH" b="1" dirty="0">
                <a:solidFill>
                  <a:srgbClr val="FF0000"/>
                </a:solidFill>
              </a:rPr>
              <a:t>ภายใน 30 วันนับแต่วันสิ้นปีงบประมาณ           </a:t>
            </a:r>
            <a:r>
              <a:rPr lang="th-TH" b="1" dirty="0"/>
              <a:t>ให้หน่วยงานของรัฐจัดทำรายงานการกู้เงินประจำปีงบประมาณและสถานะหนี้เงินกู้คงค้างเสนอต่อกระทรวงการคลัง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8834908" y="4816699"/>
            <a:ext cx="2421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เมื่อดำเนินการตามแผนงาน/โครงการเสร็จสิ้นแล้ว มีเงินเหลือ/ไม่ได้เบิกจ่าย </a:t>
            </a:r>
            <a:r>
              <a:rPr lang="th-TH" b="1" dirty="0">
                <a:solidFill>
                  <a:srgbClr val="FF0000"/>
                </a:solidFill>
              </a:rPr>
              <a:t>ให้นำส่งคลัง</a:t>
            </a:r>
          </a:p>
        </p:txBody>
      </p:sp>
    </p:spTree>
    <p:extLst>
      <p:ext uri="{BB962C8B-B14F-4D97-AF65-F5344CB8AC3E}">
        <p14:creationId xmlns:p14="http://schemas.microsoft.com/office/powerpoint/2010/main" val="2156491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มุมมน 19"/>
          <p:cNvSpPr/>
          <p:nvPr/>
        </p:nvSpPr>
        <p:spPr>
          <a:xfrm>
            <a:off x="708338" y="6035852"/>
            <a:ext cx="11101589" cy="70788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เงินนอกงบประมาณและทุนหมุนเวียน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500040"/>
              </p:ext>
            </p:extLst>
          </p:nvPr>
        </p:nvGraphicFramePr>
        <p:xfrm>
          <a:off x="552181" y="1610580"/>
          <a:ext cx="1108763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ลูกศรขวา 12"/>
          <p:cNvSpPr/>
          <p:nvPr/>
        </p:nvSpPr>
        <p:spPr>
          <a:xfrm>
            <a:off x="8634211" y="3713475"/>
            <a:ext cx="296214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9169758" y="3605943"/>
            <a:ext cx="1648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กฎหมายว่าด้วยการบริหารทุนหมุนเวียน</a:t>
            </a:r>
          </a:p>
        </p:txBody>
      </p:sp>
      <p:sp>
        <p:nvSpPr>
          <p:cNvPr id="15" name="ลูกศรขวา 14"/>
          <p:cNvSpPr/>
          <p:nvPr/>
        </p:nvSpPr>
        <p:spPr>
          <a:xfrm>
            <a:off x="8641724" y="2601532"/>
            <a:ext cx="296214" cy="296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9169757" y="1857201"/>
            <a:ext cx="2768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B050"/>
                </a:solidFill>
              </a:rPr>
              <a:t>- วัตถุประสงค์ชัดเจน</a:t>
            </a:r>
          </a:p>
          <a:p>
            <a:r>
              <a:rPr lang="th-TH" b="1" dirty="0">
                <a:solidFill>
                  <a:srgbClr val="00B050"/>
                </a:solidFill>
              </a:rPr>
              <a:t>-กิจกรรมที่หน่วยงานของรัฐต้องปฏิบัติตามหน้าที่เพื่อสาธารณประโยชน์/ประโยชน์ทางเศรษฐกิจและสังคม</a:t>
            </a:r>
          </a:p>
          <a:p>
            <a:r>
              <a:rPr lang="th-TH" b="1" dirty="0">
                <a:solidFill>
                  <a:srgbClr val="00B050"/>
                </a:solidFill>
              </a:rPr>
              <a:t>-เหมาะสม ไม่ซ้ำซ้อน</a:t>
            </a:r>
          </a:p>
        </p:txBody>
      </p:sp>
      <p:sp>
        <p:nvSpPr>
          <p:cNvPr id="17" name="ลูกศรลง 16"/>
          <p:cNvSpPr/>
          <p:nvPr/>
        </p:nvSpPr>
        <p:spPr>
          <a:xfrm>
            <a:off x="3296992" y="3154223"/>
            <a:ext cx="334850" cy="168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ลง 17"/>
          <p:cNvSpPr/>
          <p:nvPr/>
        </p:nvSpPr>
        <p:spPr>
          <a:xfrm>
            <a:off x="3271232" y="4430330"/>
            <a:ext cx="383147" cy="167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กล่องข้อความ 18"/>
          <p:cNvSpPr txBox="1"/>
          <p:nvPr/>
        </p:nvSpPr>
        <p:spPr>
          <a:xfrm>
            <a:off x="838200" y="6035852"/>
            <a:ext cx="10971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/>
              <a:t>กค. เรียกให้หน่วยงานของรัฐที่ไม่ใช่รัฐวิสาหกิจ/อปท. นำเงินนอกงบประมาณเกินสมควรส่งคลัง ตามหลักเกณฑ์ วิธีการ และเงื่อนไข ที่ รมว.กค. กำหนดโดยความเห็นชอบ ครม.</a:t>
            </a:r>
          </a:p>
        </p:txBody>
      </p:sp>
    </p:spTree>
    <p:extLst>
      <p:ext uri="{BB962C8B-B14F-4D97-AF65-F5344CB8AC3E}">
        <p14:creationId xmlns:p14="http://schemas.microsoft.com/office/powerpoint/2010/main" val="3362054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400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วินัยการเงินการคลัง </a:t>
            </a:r>
            <a:r>
              <a:rPr lang="th-TH" b="1" dirty="0">
                <a:solidFill>
                  <a:srgbClr val="7030A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การคลังท้องถิ่น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431800" y="1498600"/>
            <a:ext cx="11442700" cy="5130799"/>
          </a:xfrm>
        </p:spPr>
        <p:txBody>
          <a:bodyPr>
            <a:normAutofit/>
          </a:bodyPr>
          <a:lstStyle/>
          <a:p>
            <a:pPr algn="thaiDist"/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อปท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 ต้องจัดเก็บรายได้ให้เพียงพอในการจัดทำบริการสาธารณะและกิจกรรมสาธารณะ ในกรณีที่ยังไม่สามารถจัดเก็บรายได้ให้เพียงพอกับการดำเนินการ ให้รัฐจัดสรรงบประมาณเพื่อสนับสนุน 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อปท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 เท่าที่จำเป็นและเหมาะสมไปพลางก่อน</a:t>
            </a:r>
          </a:p>
          <a:p>
            <a:pPr algn="thaiDist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การจัดทำงบประมาณ การใช้จ่าย การก่อหนี้ผูกพัน และการบริหารทรัพย์สินของ 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อปท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 ต้องทำอย่างโปร่งใสและตรวจสอบได้ โดยต้องพิจารณาผลสัมฤทธิ์ ความคุ้มค่า ความประหยัด และภาระทางการคลังที่จะเกิดขึ้นในอนาคตด้วย</a:t>
            </a:r>
          </a:p>
          <a:p>
            <a:pPr algn="thaiDist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การจัดทำงบประมาณประจำปีของ 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อปท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 ให้พิจารณาฐานะการคลังของ 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อปท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 ความจำเป็นที่ต้องใช้จ่ายเงินงบประมาณ การจัดเก็บรายได้ในปีงบประมาณนั้น โดยให้ปฏิบัติตามกฎหมายว่าด้วยการจัดตั้งองค์กรปกครอง       ส่วนท้องถิ่น และพระราชบัญญัตินี้</a:t>
            </a:r>
          </a:p>
          <a:p>
            <a:pPr algn="thaiDist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การก่อหนี้ของ 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อปท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 ตามอำนาจที่มีอยู่ตามกฎหมายจัดตั้งองค์กรปกครองส่วนท้องถิ่นนั้น ถ้าเป็นการกู้เงินหรือการออกพันธบัตร ให้อยู่ภายใต้บทบัญญัติแห่งพระราชบัญญัตินี้ และหลักเกณฑ์ที่เกี่ยวข้องที่ได้กำหนดขึ้นตามกฎหมายว่าด้วยการบริหารหนี้สาธารณะด้วย สำหรับการกู้เงินของ 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อปท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. ที่เป็นการกู้เงินจากต่างประเทศหรือกู้เป็นเงินตราต่างประเทศ ต้องได้รับความเห็นชอบจากรัฐมนตรีและคณะรัฐมนตรีก่อนด้วย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54661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มุมมน 14"/>
          <p:cNvSpPr/>
          <p:nvPr/>
        </p:nvSpPr>
        <p:spPr>
          <a:xfrm>
            <a:off x="3915177" y="5841283"/>
            <a:ext cx="7572778" cy="69719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3915177" y="1784004"/>
            <a:ext cx="6593981" cy="668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th-TH" b="1" dirty="0">
                <a:solidFill>
                  <a:srgbClr val="0070C0"/>
                </a:solidFill>
              </a:rPr>
              <a:t>หมวด 4 การบัญชี รายงาน และการตรวจสอบ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358"/>
          </a:xfrm>
        </p:spPr>
        <p:txBody>
          <a:bodyPr>
            <a:normAutofit fontScale="25000" lnSpcReduction="20000"/>
          </a:bodyPr>
          <a:lstStyle/>
          <a:p>
            <a:r>
              <a:rPr lang="th-TH" sz="11200" b="1" dirty="0">
                <a:cs typeface="+mj-cs"/>
              </a:rPr>
              <a:t>กระทรวงการคลัง</a:t>
            </a: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endParaRPr lang="th-TH" b="1" dirty="0">
              <a:cs typeface="+mj-cs"/>
            </a:endParaRPr>
          </a:p>
          <a:p>
            <a:pPr marL="0" indent="0">
              <a:buNone/>
            </a:pPr>
            <a:endParaRPr lang="th-TH" b="1" dirty="0">
              <a:cs typeface="+mj-cs"/>
            </a:endParaRPr>
          </a:p>
          <a:p>
            <a:r>
              <a:rPr lang="th-TH" sz="11200" b="1" dirty="0">
                <a:cs typeface="+mj-cs"/>
              </a:rPr>
              <a:t>กระทรวงการคลัง</a:t>
            </a: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915177" y="1864666"/>
            <a:ext cx="6697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cs typeface="+mj-cs"/>
              </a:rPr>
              <a:t>กำหนด</a:t>
            </a:r>
            <a:r>
              <a:rPr lang="th-TH" sz="2800" b="1" dirty="0"/>
              <a:t>มาตรฐานการบัญชีภาครัฐและนโยบายการบัญชีภาครัฐ</a:t>
            </a:r>
          </a:p>
        </p:txBody>
      </p:sp>
      <p:graphicFrame>
        <p:nvGraphicFramePr>
          <p:cNvPr id="8" name="ไดอะแกรม 7"/>
          <p:cNvGraphicFramePr/>
          <p:nvPr>
            <p:extLst>
              <p:ext uri="{D42A27DB-BD31-4B8C-83A1-F6EECF244321}">
                <p14:modId xmlns:p14="http://schemas.microsoft.com/office/powerpoint/2010/main" val="2648994997"/>
              </p:ext>
            </p:extLst>
          </p:nvPr>
        </p:nvGraphicFramePr>
        <p:xfrm>
          <a:off x="340484" y="2870076"/>
          <a:ext cx="11511031" cy="266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ลูกศรลง 8"/>
          <p:cNvSpPr/>
          <p:nvPr/>
        </p:nvSpPr>
        <p:spPr>
          <a:xfrm>
            <a:off x="6684134" y="2587083"/>
            <a:ext cx="334851" cy="400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3039414" y="1864666"/>
            <a:ext cx="515155" cy="359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3181082" y="5853448"/>
            <a:ext cx="515155" cy="425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3915177" y="5841283"/>
            <a:ext cx="7792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cs typeface="+mj-cs"/>
              </a:rPr>
              <a:t>กำหนดหลักเกณฑ์และคุณสมบัติผู้ทำบัญชี เพื่อจัดทำบัญชีและรายงานการเงิน</a:t>
            </a:r>
          </a:p>
        </p:txBody>
      </p:sp>
    </p:spTree>
    <p:extLst>
      <p:ext uri="{BB962C8B-B14F-4D97-AF65-F5344CB8AC3E}">
        <p14:creationId xmlns:p14="http://schemas.microsoft.com/office/powerpoint/2010/main" val="3338512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รายงานการเงินประจำปีงบประมาณ </a:t>
            </a:r>
            <a:br>
              <a:rPr lang="th-TH" b="1" dirty="0"/>
            </a:br>
            <a:r>
              <a:rPr lang="th-TH" b="1" dirty="0"/>
              <a:t>           </a:t>
            </a: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</a:rPr>
              <a:t>งบแสดงฐานะการเงิน และ งบแสดงผลการดำเนินงานทางการเงิน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930469"/>
              </p:ext>
            </p:extLst>
          </p:nvPr>
        </p:nvGraphicFramePr>
        <p:xfrm>
          <a:off x="519984" y="1812745"/>
          <a:ext cx="11152032" cy="472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ลูกศรโค้งขวา 4"/>
          <p:cNvSpPr/>
          <p:nvPr/>
        </p:nvSpPr>
        <p:spPr>
          <a:xfrm>
            <a:off x="1236372" y="1081825"/>
            <a:ext cx="386367" cy="4636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8278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1"/>
          <p:cNvSpPr/>
          <p:nvPr/>
        </p:nvSpPr>
        <p:spPr>
          <a:xfrm>
            <a:off x="3427257" y="257804"/>
            <a:ext cx="7495504" cy="927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19982" y="379214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th-TH" dirty="0"/>
              <a:t>กระทรวงการคลัง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742374"/>
              </p:ext>
            </p:extLst>
          </p:nvPr>
        </p:nvGraphicFramePr>
        <p:xfrm>
          <a:off x="519982" y="1401659"/>
          <a:ext cx="11152032" cy="2728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ลูกศรลง 4"/>
          <p:cNvSpPr/>
          <p:nvPr/>
        </p:nvSpPr>
        <p:spPr>
          <a:xfrm>
            <a:off x="9775065" y="4314418"/>
            <a:ext cx="399245" cy="1679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7302322" y="4604259"/>
            <a:ext cx="471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cs typeface="+mj-cs"/>
              </a:rPr>
              <a:t>ส่ง สตง. ตรวจสอบ ภายใน 90 วัน นับแต่วันสิ้นปีงบประมาณ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2257558" y="5233724"/>
            <a:ext cx="941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cs typeface="+mj-cs"/>
              </a:rPr>
              <a:t>สตง.  จัดทำรายงานผลการตรวจสอบรายงานการเงินแผ่นดินประจำปีงบประมาณ ให้แล้วเสร็จภายใน 180 วัน นับแต่วันสิ้นปีงบประมาณ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519983" y="5785832"/>
            <a:ext cx="11152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cs typeface="+mj-cs"/>
              </a:rPr>
              <a:t>กค. เสนอรายงานการเงินแผ่นดินประจำปีงบประมาณ และรายงานผลการตรวจสอบของ สตง. ต่อ ครม. เพื่อเสนอรัฐสภา ภายใน 210 วัน นับแต่วันสิ้นปีงบประมาณ</a:t>
            </a:r>
          </a:p>
        </p:txBody>
      </p:sp>
      <p:sp>
        <p:nvSpPr>
          <p:cNvPr id="9" name="ลูกศรลง 8"/>
          <p:cNvSpPr/>
          <p:nvPr/>
        </p:nvSpPr>
        <p:spPr>
          <a:xfrm>
            <a:off x="9775065" y="4997785"/>
            <a:ext cx="399245" cy="1679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ลง 9"/>
          <p:cNvSpPr/>
          <p:nvPr/>
        </p:nvSpPr>
        <p:spPr>
          <a:xfrm>
            <a:off x="9775065" y="5559275"/>
            <a:ext cx="399245" cy="1679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3641639" y="379214"/>
            <a:ext cx="728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cs typeface="+mj-cs"/>
              </a:rPr>
              <a:t>รายงานสถานะหนี้สาธารณะ/หนี้ภาครัฐ/ความเสี่ยงทางการคลัง เสนอ ครม. และคณะกรรมการนโยบายฯ </a:t>
            </a:r>
          </a:p>
          <a:p>
            <a:r>
              <a:rPr lang="th-TH" sz="2000" b="1" dirty="0">
                <a:cs typeface="+mj-cs"/>
              </a:rPr>
              <a:t>ภายใน 60 วัน นับแต่วันสิ้นปีงบประมาณ</a:t>
            </a:r>
          </a:p>
        </p:txBody>
      </p:sp>
      <p:pic>
        <p:nvPicPr>
          <p:cNvPr id="13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43" y="267846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37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idx="1"/>
          </p:nvPr>
        </p:nvSpPr>
        <p:spPr>
          <a:xfrm>
            <a:off x="555162" y="2350371"/>
            <a:ext cx="10707591" cy="3055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th-TH" sz="48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พระราชบัญญัติวินัยการเงินการคลังของรัฐ พ.ศ. 2561</a:t>
            </a:r>
          </a:p>
          <a:p>
            <a:pPr marL="0" indent="0" algn="ctr">
              <a:buNone/>
              <a:defRPr/>
            </a:pPr>
            <a:r>
              <a:rPr lang="th-TH" sz="3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ประกาศในราชกิจจานุเบกษา 19 เมษายน 2561</a:t>
            </a:r>
          </a:p>
          <a:p>
            <a:pPr marL="0" indent="0" algn="ctr">
              <a:buNone/>
              <a:defRPr/>
            </a:pPr>
            <a:r>
              <a:rPr lang="th-TH" sz="3200" b="1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มีผลบังคับใช้ 20 เมษายน 2561</a:t>
            </a:r>
          </a:p>
          <a:p>
            <a:pPr algn="thaiDist">
              <a:defRPr/>
            </a:pPr>
            <a:endParaRPr lang="th-TH" sz="32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>
              <a:defRPr/>
            </a:pPr>
            <a:endParaRPr lang="th-TH" sz="32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3606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1056068" y="5924282"/>
            <a:ext cx="10058400" cy="811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592115"/>
              </p:ext>
            </p:extLst>
          </p:nvPr>
        </p:nvGraphicFramePr>
        <p:xfrm>
          <a:off x="258650" y="264109"/>
          <a:ext cx="11126273" cy="339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กล่องข้อความ 4"/>
          <p:cNvSpPr txBox="1"/>
          <p:nvPr/>
        </p:nvSpPr>
        <p:spPr>
          <a:xfrm>
            <a:off x="792586" y="3779988"/>
            <a:ext cx="109084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- เสนอ ครม. ภายใน 210 วัน นับแต่วันสิ้นปีงบประมาณ</a:t>
            </a:r>
          </a:p>
          <a:p>
            <a:r>
              <a:rPr lang="th-TH" sz="2800" b="1" dirty="0">
                <a:solidFill>
                  <a:srgbClr val="FF0000"/>
                </a:solidFill>
              </a:rPr>
              <a:t>- หน่วยงานของรัฐใดไม่ส่งรายงานการเงินภายในระยะเวลาที่กำหนด ให้ กค. เปิดเผยไว้ในรายงาน และแจ้งไว้ในรายงานที่เสนอ ครม.</a:t>
            </a:r>
          </a:p>
          <a:p>
            <a:r>
              <a:rPr lang="th-TH" sz="2800" b="1" dirty="0"/>
              <a:t>- เปิดเผยต่อสาธารณชน และเผยแพร่ทางสื่ออิเล็กทรอนิกส์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532585" y="5904654"/>
            <a:ext cx="10483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กระทรวงการคลัง จัดทำรายงานความเสี่ยงทางการคลังประจำปี ภายในเดือนมีนาคมของทุกปี เสนอคณะกรรมการนโยบายฯ เพื่อประกอบการจัดทำแผนการคลังระยะปานกลาง และเสนอ ครม.เพื่อทราบ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423" y="264109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326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มุมมน 7"/>
          <p:cNvSpPr/>
          <p:nvPr/>
        </p:nvSpPr>
        <p:spPr>
          <a:xfrm>
            <a:off x="651501" y="1709738"/>
            <a:ext cx="10888998" cy="290092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h-TH" b="1" dirty="0">
                <a:solidFill>
                  <a:schemeClr val="bg2">
                    <a:lumMod val="25000"/>
                  </a:schemeClr>
                </a:solidFill>
              </a:rPr>
              <a:t>ตรวจสอบภายใน  ควบคุมภายใน การบริหารความเสี่ยง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b="1" dirty="0">
                <a:cs typeface="+mj-cs"/>
              </a:rPr>
              <a:t>หน่วยงานของรัฐ จัดให้มี</a:t>
            </a:r>
          </a:p>
          <a:p>
            <a:pPr marL="0" indent="0" algn="thaiDist">
              <a:buNone/>
            </a:pPr>
            <a:r>
              <a:rPr lang="th-TH" b="1" dirty="0">
                <a:cs typeface="+mj-cs"/>
              </a:rPr>
              <a:t>	- การตรวจสอบภายใน </a:t>
            </a:r>
          </a:p>
          <a:p>
            <a:pPr marL="0" indent="0" algn="thaiDist">
              <a:buNone/>
            </a:pPr>
            <a:r>
              <a:rPr lang="th-TH" b="1" dirty="0">
                <a:cs typeface="+mj-cs"/>
              </a:rPr>
              <a:t>	- การควบคุมภายใน </a:t>
            </a:r>
          </a:p>
          <a:p>
            <a:pPr marL="0" indent="0" algn="thaiDist">
              <a:buNone/>
            </a:pPr>
            <a:r>
              <a:rPr lang="th-TH" b="1" dirty="0">
                <a:cs typeface="+mj-cs"/>
              </a:rPr>
              <a:t>	- การบริหารจัดการความเสี่ยง </a:t>
            </a:r>
          </a:p>
          <a:p>
            <a:pPr marL="0" indent="0">
              <a:buNone/>
            </a:pPr>
            <a:endParaRPr lang="th-TH" b="1" dirty="0">
              <a:cs typeface="+mj-cs"/>
            </a:endParaRPr>
          </a:p>
          <a:p>
            <a:pPr marL="0" indent="0">
              <a:buNone/>
            </a:pPr>
            <a:r>
              <a:rPr lang="th-TH" b="1" dirty="0">
                <a:cs typeface="+mj-cs"/>
              </a:rPr>
              <a:t>	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ลูกศรขวาท้ายขีด 3"/>
          <p:cNvSpPr/>
          <p:nvPr/>
        </p:nvSpPr>
        <p:spPr>
          <a:xfrm>
            <a:off x="5061397" y="2562896"/>
            <a:ext cx="785612" cy="566670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6046809" y="2667901"/>
            <a:ext cx="521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ตามมาตรฐานและหลักเกณฑ์ที่กระทรวงการคลังกำหนด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426492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2"/>
          <p:cNvSpPr/>
          <p:nvPr/>
        </p:nvSpPr>
        <p:spPr>
          <a:xfrm>
            <a:off x="838200" y="4430332"/>
            <a:ext cx="10869054" cy="18030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838199" y="1970468"/>
            <a:ext cx="10869054" cy="2215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th-TH" b="1" dirty="0">
                <a:solidFill>
                  <a:srgbClr val="0070C0"/>
                </a:solidFill>
              </a:rPr>
              <a:t>หมวด 5 การตรวจเงินแผ่นดิน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กล่องข้อความ 9"/>
          <p:cNvSpPr txBox="1"/>
          <p:nvPr/>
        </p:nvSpPr>
        <p:spPr>
          <a:xfrm>
            <a:off x="838199" y="2112135"/>
            <a:ext cx="10675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cs typeface="+mj-cs"/>
              </a:rPr>
              <a:t>หลักการ </a:t>
            </a:r>
          </a:p>
          <a:p>
            <a:r>
              <a:rPr lang="th-TH" sz="2800" b="1" dirty="0">
                <a:cs typeface="+mj-cs"/>
              </a:rPr>
              <a:t>- กระทำด้วยความสุจริต รอบคอบ โปร่งใส เที่ยงธรรม กล้าหาญ ปราศจากอคติ และเป็นไปตามหลักธรรมา</a:t>
            </a:r>
            <a:r>
              <a:rPr lang="th-TH" sz="2800" b="1" dirty="0" err="1">
                <a:cs typeface="+mj-cs"/>
              </a:rPr>
              <a:t>ภิ</a:t>
            </a:r>
            <a:r>
              <a:rPr lang="th-TH" sz="2800" b="1" dirty="0">
                <a:cs typeface="+mj-cs"/>
              </a:rPr>
              <a:t>บาล</a:t>
            </a:r>
          </a:p>
          <a:p>
            <a:r>
              <a:rPr lang="th-TH" sz="2800" b="1" dirty="0">
                <a:cs typeface="+mj-cs"/>
              </a:rPr>
              <a:t>- เป็นไปตามกฎหมายประกอบรัฐธรรมนูญว่าด้วยการตรวจเงินแผ่นดิน</a:t>
            </a: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1223493" y="4765183"/>
            <a:ext cx="97750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กรณีกระทำผิดวินัยการเงินการคลังของรัฐ การสั่งลงโทษทางปกครองให้เป็นไปตามกฎหมายประกอบรัฐธรรมนูญว่าด้วยการตรวจเงินแผ่นดิน</a:t>
            </a:r>
          </a:p>
        </p:txBody>
      </p:sp>
    </p:spTree>
    <p:extLst>
      <p:ext uri="{BB962C8B-B14F-4D97-AF65-F5344CB8AC3E}">
        <p14:creationId xmlns:p14="http://schemas.microsoft.com/office/powerpoint/2010/main" val="2345788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08338" y="388267"/>
            <a:ext cx="9959662" cy="8738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000" b="1" dirty="0">
                <a:cs typeface="+mj-cs"/>
              </a:rPr>
              <a:t>การลงโทษทางปกครอง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50761" y="1371599"/>
            <a:ext cx="11256491" cy="528677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h-TH" b="1" dirty="0">
                <a:solidFill>
                  <a:srgbClr val="FF0000"/>
                </a:solidFill>
                <a:cs typeface="+mj-cs"/>
              </a:rPr>
              <a:t>มาตรา 80 วรรคสอง </a:t>
            </a:r>
            <a:r>
              <a:rPr lang="th-TH" b="1" dirty="0">
                <a:cs typeface="+mj-cs"/>
              </a:rPr>
              <a:t>ในกรณีมีการกระทำผิดวินัยการเงินการคลังของรัฐตามที่กำหนดไว้ในพระราชบัญญัตินี้  การสั่งลงโทษ             ทางปกครองให้เป็นไปตาม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กฎหมายประกอบรัฐธรรมนูญว่าด้วยการตรวจเงินแผ่นดิน</a:t>
            </a:r>
          </a:p>
          <a:p>
            <a:pPr algn="l"/>
            <a:r>
              <a:rPr lang="th-TH" b="1" dirty="0">
                <a:cs typeface="+mj-cs"/>
              </a:rPr>
              <a:t>	- กรณีไม่เกิดความเสียหายแก่รัฐ</a:t>
            </a:r>
          </a:p>
          <a:p>
            <a:pPr algn="l"/>
            <a:r>
              <a:rPr lang="th-TH" b="1" dirty="0">
                <a:cs typeface="+mj-cs"/>
              </a:rPr>
              <a:t>	  สตง. แจ้งให้หน่วยงานทราบเพื่อกำกับดูแลไม่ให้เกิดข้อบกพร่องอีก</a:t>
            </a:r>
          </a:p>
          <a:p>
            <a:pPr algn="l"/>
            <a:r>
              <a:rPr lang="th-TH" b="1" dirty="0">
                <a:cs typeface="+mj-cs"/>
              </a:rPr>
              <a:t>	- กรณีเกิดความเสียหายแก่รัฐ หรือจงใจไม่ปฏิบัติตามกฎหมายวินัยการเงินการคลังของรัฐ</a:t>
            </a:r>
          </a:p>
          <a:p>
            <a:pPr algn="l"/>
            <a:r>
              <a:rPr lang="th-TH" b="1" dirty="0">
                <a:cs typeface="+mj-cs"/>
              </a:rPr>
              <a:t>	  สตง. แจ้งให้หน่วยงานดำเนินการเพื่อให้มีการชดใช้ค่าเสียหาย หรือดำเนินการทางวินัย แล้วแต่กรณี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h-TH" b="1" dirty="0">
                <a:cs typeface="+mj-cs"/>
              </a:rPr>
              <a:t>กรณีที่หน่วยงานของรัฐไม่ดำเนินการตามที่สำนักงานการตรวจเงินแผ่นดินแจ้ง ให้ผู้ว่าการตรวจเงินแผ่นดินเสนอคณะกรรมการ      การตรวจเงินแผ่นดินเพื่อสั่งลงโทษทางปกครอง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h-TH" b="1" dirty="0">
                <a:cs typeface="+mj-cs"/>
              </a:rPr>
              <a:t>โทษทางปกครอง </a:t>
            </a:r>
          </a:p>
          <a:p>
            <a:pPr algn="l"/>
            <a:r>
              <a:rPr lang="th-TH" b="1" dirty="0">
                <a:cs typeface="+mj-cs"/>
              </a:rPr>
              <a:t>	- ภาคทัณฑ์ </a:t>
            </a:r>
          </a:p>
          <a:p>
            <a:pPr algn="l"/>
            <a:r>
              <a:rPr lang="th-TH" b="1" dirty="0">
                <a:cs typeface="+mj-cs"/>
              </a:rPr>
              <a:t>	- ตำหนิโดยเปิดเผยต่อสาธารณชน </a:t>
            </a:r>
          </a:p>
          <a:p>
            <a:pPr algn="l"/>
            <a:r>
              <a:rPr lang="th-TH" b="1" dirty="0">
                <a:cs typeface="+mj-cs"/>
              </a:rPr>
              <a:t>	- ปรับทางปกครอง</a:t>
            </a:r>
          </a:p>
          <a:p>
            <a:pPr algn="l"/>
            <a:r>
              <a:rPr lang="th-TH" b="1" dirty="0">
                <a:cs typeface="+mj-cs"/>
              </a:rPr>
              <a:t>	ทั้งนี้ จะลงโทษปรับเป็นเงินเกินเงินเดือนสิบสองเดือนของผู้ถูกลงโทษมิได้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375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2666976" y="2071678"/>
            <a:ext cx="7143800" cy="221457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th-TH" sz="6600" b="1" dirty="0">
                <a:solidFill>
                  <a:srgbClr val="1616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สวัสดีค่ะ</a:t>
            </a:r>
            <a:endParaRPr lang="en-US" sz="6600" b="1" dirty="0">
              <a:solidFill>
                <a:srgbClr val="16165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566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553792" y="596721"/>
            <a:ext cx="9787943" cy="7748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3" y="596721"/>
            <a:ext cx="10256829" cy="729803"/>
          </a:xfrm>
        </p:spPr>
        <p:txBody>
          <a:bodyPr/>
          <a:lstStyle/>
          <a:p>
            <a:r>
              <a:rPr lang="th-TH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วัตถุประสงค์ของ พ.ร.บ. วินัยการเงินการคลังของรัฐ พ.ศ. 2561</a:t>
            </a:r>
            <a:endParaRPr lang="th-TH" dirty="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21278" y="1684073"/>
            <a:ext cx="8596668" cy="3880773"/>
          </a:xfrm>
        </p:spPr>
        <p:txBody>
          <a:bodyPr>
            <a:norm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เพื่อให้มีกฎหมายหลักเกี่ยวกับวินัยการเงินการคลังที่ชัดเจน</a:t>
            </a:r>
          </a:p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พื่อให้รัฐต้องรักษาวินัยการเงินการคลังอย่างเคร่งครัดเพื่อให้เกิดเสถียรภาพและความมั่นคงอย่างยั่งยืนต่อฐานะการเงินและการคลังของประเทศ</a:t>
            </a:r>
          </a:p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นำบทบัญญัติที่เกี่ยวกับวินัยการเงินการคลังที่กำหนดไว้ในกฎหมายต่าง ๆ มากำหนดไว้ในกฎหมายฉบับเดียว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86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มุมมน 10"/>
          <p:cNvSpPr/>
          <p:nvPr/>
        </p:nvSpPr>
        <p:spPr>
          <a:xfrm>
            <a:off x="561423" y="240454"/>
            <a:ext cx="9543245" cy="7769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1875068" y="1159097"/>
            <a:ext cx="3263602" cy="3863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1875068" y="6490954"/>
            <a:ext cx="1293135" cy="3348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875068" y="6001555"/>
            <a:ext cx="2632538" cy="3348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875068" y="5576551"/>
            <a:ext cx="4100729" cy="3348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875068" y="3245478"/>
            <a:ext cx="2529507" cy="2962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875068" y="2150773"/>
            <a:ext cx="2812842" cy="2962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1875068" y="1648496"/>
            <a:ext cx="1911321" cy="3090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61423" y="287626"/>
            <a:ext cx="10256829" cy="729803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3D6AA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  โครงสร้างของ พ.ร.บ. วินัยการเงินการคลังของรัฐ พ.ศ. 2561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Rectangle 2"/>
          <p:cNvSpPr>
            <a:spLocks noGrp="1"/>
          </p:cNvSpPr>
          <p:nvPr>
            <p:ph idx="1"/>
          </p:nvPr>
        </p:nvSpPr>
        <p:spPr>
          <a:xfrm>
            <a:off x="1875068" y="1152636"/>
            <a:ext cx="8596668" cy="59370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คำนิยาม และผู้รักษาการตามกฎหมาย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endParaRPr lang="th-TH" sz="14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หมวด </a:t>
            </a:r>
            <a:r>
              <a:rPr lang="en-US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บททั่วไป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endParaRPr lang="th-TH" sz="14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หมวด </a:t>
            </a:r>
            <a:r>
              <a:rPr lang="en-US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 </a:t>
            </a: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นโยบายการเงินการคลัง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คณะกรรมการนโยบายการเงินการคลังของรัฐ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การดำเนินการทางการคลังและงบประมาณ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endParaRPr lang="th-TH" sz="14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หมวด </a:t>
            </a:r>
            <a:r>
              <a:rPr lang="en-US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วินัยการเงินการคลัง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รายได้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 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รายจ่าย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 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การจัดให้ได้มาซึ่งทรัพย์สินและการบริหารทรัพย์สินของรัฐ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4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การก่อหนี้และการบริหารหนี้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เงินนอกงบประมาณ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ส่วนที่ 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6</a:t>
            </a:r>
            <a:r>
              <a:rPr lang="th-TH" sz="2200" b="1" dirty="0">
                <a:solidFill>
                  <a:schemeClr val="tx2">
                    <a:lumMod val="5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การคลังท้องถิ่น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endParaRPr lang="th-TH" sz="14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หมวด </a:t>
            </a:r>
            <a:r>
              <a:rPr lang="en-US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4 </a:t>
            </a: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การบัญชี การรายงานและการตรวจสอบ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endParaRPr lang="th-TH" sz="140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หมวด </a:t>
            </a:r>
            <a:r>
              <a:rPr lang="en-US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การตรวจเงินแผ่นดิน</a:t>
            </a: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endParaRPr lang="th-TH" sz="1050" b="1" dirty="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 eaLnBrk="1" hangingPunct="1">
              <a:spcBef>
                <a:spcPts val="0"/>
              </a:spcBef>
              <a:buNone/>
              <a:defRPr/>
            </a:pPr>
            <a:r>
              <a:rPr lang="th-TH" sz="2200" b="1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บทเฉพาะกาล</a:t>
            </a: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42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มุมมน 2"/>
          <p:cNvSpPr/>
          <p:nvPr/>
        </p:nvSpPr>
        <p:spPr>
          <a:xfrm>
            <a:off x="399245" y="416417"/>
            <a:ext cx="9583096" cy="8843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9245" y="416417"/>
            <a:ext cx="9583096" cy="884349"/>
          </a:xfrm>
        </p:spPr>
        <p:txBody>
          <a:bodyPr>
            <a:noAutofit/>
          </a:bodyPr>
          <a:lstStyle/>
          <a:p>
            <a:pPr algn="ctr"/>
            <a:r>
              <a:rPr lang="th-TH" sz="3000" b="1" dirty="0">
                <a:solidFill>
                  <a:srgbClr val="3D6AA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สาระสำคัญของ พ.ร.บ. วินัยการเงินการคลังของรัฐ พ.ศ. 2561 </a:t>
            </a:r>
            <a:endParaRPr lang="th-TH" sz="3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439372"/>
            <a:ext cx="10540166" cy="5154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“</a:t>
            </a:r>
            <a:r>
              <a:rPr lang="th-TH" b="1" dirty="0">
                <a:solidFill>
                  <a:srgbClr val="00B0F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หน่วยงานของรัฐ</a:t>
            </a:r>
            <a:r>
              <a:rPr lang="en-US" b="1" dirty="0">
                <a:solidFill>
                  <a:srgbClr val="00B0F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”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หมายความว่า</a:t>
            </a:r>
          </a:p>
          <a:p>
            <a:pPr marL="0" indent="0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(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1)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ส่วนราชการ</a:t>
            </a:r>
          </a:p>
          <a:p>
            <a:pPr marL="0" indent="0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(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2)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รัฐวิสาหกิจ</a:t>
            </a:r>
          </a:p>
          <a:p>
            <a:pPr marL="0" indent="0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(3)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หน่วยงานของรัฐสภา ศาลยุติธรรม ศาลปกครอง ศาลรัฐธรรมนูญ องค์กรอิสระตามรัฐธรรมนูญ และองค์กรอัยการ</a:t>
            </a:r>
          </a:p>
          <a:p>
            <a:pPr marL="0" indent="0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(4)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องค์การมหาชน</a:t>
            </a:r>
          </a:p>
          <a:p>
            <a:pPr marL="0" indent="0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(5)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ทุนหมุนเวียนที่มีฐานะเป็นนิติบุคคล</a:t>
            </a:r>
          </a:p>
          <a:p>
            <a:pPr marL="0" indent="0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(6)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องค์กรปกครองส่วนท้องถิ่น</a:t>
            </a:r>
          </a:p>
          <a:p>
            <a:pPr marL="0" indent="0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(7)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หน่วยงานอื่นของรัฐตามที่กฎหมายกำหนด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B0F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ผู้รักษาการตามกฎหมาย </a:t>
            </a:r>
            <a:r>
              <a:rPr lang="en-US" b="1" dirty="0">
                <a:solidFill>
                  <a:srgbClr val="00B0F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นายกรัฐมนตรีและรัฐมนตรีว่าการกระทรวงการคลัง</a:t>
            </a:r>
          </a:p>
          <a:p>
            <a:pPr marL="0" indent="0">
              <a:buNone/>
            </a:pPr>
            <a:endParaRPr lang="th-TH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335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คำบรรยายภาพแบบลูกศรขวา 8"/>
          <p:cNvSpPr/>
          <p:nvPr/>
        </p:nvSpPr>
        <p:spPr>
          <a:xfrm>
            <a:off x="128790" y="2220632"/>
            <a:ext cx="3285454" cy="3631843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dirty="0"/>
          </a:p>
        </p:txBody>
      </p:sp>
      <p:sp>
        <p:nvSpPr>
          <p:cNvPr id="4" name="คำบรรยายภาพแบบวงรี 3"/>
          <p:cNvSpPr/>
          <p:nvPr/>
        </p:nvSpPr>
        <p:spPr>
          <a:xfrm>
            <a:off x="6504189" y="1145210"/>
            <a:ext cx="4463245" cy="1607159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3495003" y="1619196"/>
            <a:ext cx="1595907" cy="1309101"/>
          </a:xfrm>
          <a:prstGeom prst="wedgeRoundRectCallout">
            <a:avLst/>
          </a:prstGeom>
          <a:solidFill>
            <a:srgbClr val="92D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1834" y="134293"/>
            <a:ext cx="10515600" cy="1325563"/>
          </a:xfrm>
        </p:spPr>
        <p:txBody>
          <a:bodyPr/>
          <a:lstStyle/>
          <a:p>
            <a:r>
              <a:rPr lang="th-TH" b="1" dirty="0">
                <a:solidFill>
                  <a:srgbClr val="0070C0"/>
                </a:solidFill>
              </a:rPr>
              <a:t>    หมวด 1 บททั่วไป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78171"/>
              </p:ext>
            </p:extLst>
          </p:nvPr>
        </p:nvGraphicFramePr>
        <p:xfrm>
          <a:off x="3495003" y="3128131"/>
          <a:ext cx="7323250" cy="3284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กล่องข้อความ 6"/>
          <p:cNvSpPr txBox="1"/>
          <p:nvPr/>
        </p:nvSpPr>
        <p:spPr>
          <a:xfrm>
            <a:off x="3652235" y="1712801"/>
            <a:ext cx="2112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/>
              <a:t>มีประสิทธิภาพ</a:t>
            </a:r>
          </a:p>
          <a:p>
            <a:r>
              <a:rPr lang="th-TH" sz="2000" b="1" dirty="0"/>
              <a:t>โปร่งใส</a:t>
            </a:r>
          </a:p>
          <a:p>
            <a:r>
              <a:rPr lang="th-TH" sz="2000" b="1" dirty="0"/>
              <a:t>ตรวจสอบได้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6956248" y="1416756"/>
            <a:ext cx="5074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/>
              <a:t>ความคุ้มค่า ต้นทุน และผลประโยชน์</a:t>
            </a:r>
          </a:p>
          <a:p>
            <a:r>
              <a:rPr lang="th-TH" sz="2000" b="1" dirty="0"/>
              <a:t>เสถียรภาพและความมั่นคงทางเศรษฐกิจและสังคม</a:t>
            </a:r>
          </a:p>
          <a:p>
            <a:r>
              <a:rPr lang="th-TH" sz="2000" b="1" dirty="0"/>
              <a:t>ความยั่งยืนทางการคลัง</a:t>
            </a: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กล่องข้อความ 4"/>
          <p:cNvSpPr txBox="1"/>
          <p:nvPr/>
        </p:nvSpPr>
        <p:spPr>
          <a:xfrm>
            <a:off x="257221" y="2317849"/>
            <a:ext cx="1919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7030A0"/>
                </a:solidFill>
              </a:rPr>
              <a:t>คณะรัฐมนตรี</a:t>
            </a:r>
          </a:p>
          <a:p>
            <a:r>
              <a:rPr lang="th-TH" b="1" dirty="0"/>
              <a:t>- ต้องพิจารณา ประโยชน์ที่รัฐหรือประชาชนจะได้รับ ความคุ้มค่า และภาระการเงินการคลังที่เกิดขึ้นแก่รัฐ ความเสี่ยงและความเสียหายที่อาจเกิดขึ้นแก่การเงินการคลังของรัฐอย่างรอบคอบ</a:t>
            </a:r>
          </a:p>
          <a:p>
            <a:r>
              <a:rPr lang="th-TH" b="1" dirty="0"/>
              <a:t>- ไม่บริหารราชการแผ่นดินโดยมุ่งสร้างความนิยมทางการเมือง</a:t>
            </a:r>
          </a:p>
        </p:txBody>
      </p:sp>
    </p:spTree>
    <p:extLst>
      <p:ext uri="{BB962C8B-B14F-4D97-AF65-F5344CB8AC3E}">
        <p14:creationId xmlns:p14="http://schemas.microsoft.com/office/powerpoint/2010/main" val="182389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2936" y="1223492"/>
            <a:ext cx="9144000" cy="73409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4000" b="1" dirty="0">
                <a:solidFill>
                  <a:srgbClr val="00B05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ส่วนที่ 1 คณะกรรมการนโยบายการเงินการคลังของรัฐ</a:t>
            </a:r>
            <a:endParaRPr lang="th-TH" sz="4000" dirty="0">
              <a:solidFill>
                <a:srgbClr val="00B05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08339" y="2047741"/>
            <a:ext cx="11011436" cy="4494727"/>
          </a:xfrm>
        </p:spPr>
        <p:txBody>
          <a:bodyPr>
            <a:normAutofit/>
          </a:bodyPr>
          <a:lstStyle/>
          <a:p>
            <a:pPr algn="thaiDist"/>
            <a:r>
              <a:rPr lang="th-TH" sz="2800" b="1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องค์ประกอบ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นายกรัฐมนตรี		 			ประธานกรรมการ 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รัฐมนตรีว่าการกระทรวงการคลัง				รองประธานกรรมการ 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ปลัดกระทรวงการคลัง 				กรรมการ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เลขาธิการคณะกรรมการพัฒนา</a:t>
            </a:r>
            <a:r>
              <a:rPr lang="th-T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การเศรษฐกิจ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และสังคมแห่งชาติ	กรรมการ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	ผู้อำนวยการสำนักงบประมาณ 				กรรมการ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ผู้ว่าการธนาคารแห่งประเทศไทย				กรรมการ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ผู้อำนวยการสำนักงานเศรษฐกิจการคลัง 			เลขานุการ 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และให้สำนักงานเศรษฐกิจการคลังปฏิบัติหน้าที่เป็นหน่วยงานธุรการของคณะกรรมการ</a:t>
            </a:r>
          </a:p>
          <a:p>
            <a:endParaRPr lang="th-TH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3" y="346075"/>
            <a:ext cx="889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กล่องข้อความ 4"/>
          <p:cNvSpPr txBox="1"/>
          <p:nvPr/>
        </p:nvSpPr>
        <p:spPr>
          <a:xfrm>
            <a:off x="3792828" y="408081"/>
            <a:ext cx="4842457" cy="646331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70C0"/>
                </a:solidFill>
                <a:cs typeface="+mj-cs"/>
              </a:rPr>
              <a:t>หมวด 2 นโยบายการเงินการคลัง</a:t>
            </a:r>
          </a:p>
        </p:txBody>
      </p:sp>
    </p:spTree>
    <p:extLst>
      <p:ext uri="{BB962C8B-B14F-4D97-AF65-F5344CB8AC3E}">
        <p14:creationId xmlns:p14="http://schemas.microsoft.com/office/powerpoint/2010/main" val="72272106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2583</TotalTime>
  <Words>3725</Words>
  <Application>Microsoft Office PowerPoint</Application>
  <PresentationFormat>แบบจอกว้าง</PresentationFormat>
  <Paragraphs>412</Paragraphs>
  <Slides>44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44</vt:i4>
      </vt:variant>
    </vt:vector>
  </HeadingPairs>
  <TitlesOfParts>
    <vt:vector size="53" baseType="lpstr">
      <vt:lpstr>Angsana New</vt:lpstr>
      <vt:lpstr>AngsanaUPC</vt:lpstr>
      <vt:lpstr>Arial</vt:lpstr>
      <vt:lpstr>Calibri</vt:lpstr>
      <vt:lpstr>Calibri Light</vt:lpstr>
      <vt:lpstr>Cordia New</vt:lpstr>
      <vt:lpstr>Times New Roman</vt:lpstr>
      <vt:lpstr>Wingdings</vt:lpstr>
      <vt:lpstr>ธีมของ Office</vt:lpstr>
      <vt:lpstr>พระราชบัญญัติวินัยการเงินการคลังของรัฐ พ.ศ. 2561</vt:lpstr>
      <vt:lpstr>  ความเป็นมา</vt:lpstr>
      <vt:lpstr>งานนำเสนอ PowerPoint</vt:lpstr>
      <vt:lpstr>งานนำเสนอ PowerPoint</vt:lpstr>
      <vt:lpstr>วัตถุประสงค์ของ พ.ร.บ. วินัยการเงินการคลังของรัฐ พ.ศ. 2561</vt:lpstr>
      <vt:lpstr>  โครงสร้างของ พ.ร.บ. วินัยการเงินการคลังของรัฐ พ.ศ. 2561</vt:lpstr>
      <vt:lpstr>สาระสำคัญของ พ.ร.บ. วินัยการเงินการคลังของรัฐ พ.ศ. 2561 </vt:lpstr>
      <vt:lpstr>    หมวด 1 บททั่วไป</vt:lpstr>
      <vt:lpstr>ส่วนที่ 1 คณะกรรมการนโยบายการเงินการคลังของรัฐ</vt:lpstr>
      <vt:lpstr>หน้าที่และอำนาจ</vt:lpstr>
      <vt:lpstr>ประกาศคณะกรรมการนโยบายการเงินการคลังของรัฐ</vt:lpstr>
      <vt:lpstr>การกำหนดสัดส่วนของคณะกรรมการนโยบายการเงินการคลังของรัฐ</vt:lpstr>
      <vt:lpstr>การกำหนดสัดส่วนของคณะกรรมการนโยบายการเงินการคลังของรัฐ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หมวด 3 วินัยการเงินการคลัง</vt:lpstr>
      <vt:lpstr>วินัยการเงินการคลัง รายได้</vt:lpstr>
      <vt:lpstr>วินัยการเงินการคลัง ด้านรายได้</vt:lpstr>
      <vt:lpstr>วินัยการเงินการคลัง รายได้</vt:lpstr>
      <vt:lpstr>วินัยการเงินการคลัง รายจ่าย</vt:lpstr>
      <vt:lpstr>วินัยการเงินการคลัง รายจ่าย</vt:lpstr>
      <vt:lpstr>วินัยการเงินการคลัง รายจ่าย</vt:lpstr>
      <vt:lpstr>วินัยการเงินการคลัง การจัดให้ได้มาซึ่งทรัพย์สินและการบริหารทรัพย์สินของรัฐ</vt:lpstr>
      <vt:lpstr>วินัยการเงินการคลัง การก่อหนี้และการบริหารหนี้</vt:lpstr>
      <vt:lpstr>วินัยการเงินการคลัง การก่อหนี้และการบริหารหนี้</vt:lpstr>
      <vt:lpstr>วินัยการเงินการคลัง การก่อหนี้และการบริหารหนี้</vt:lpstr>
      <vt:lpstr>วินัยการเงินการคลัง การก่อหนี้และการบริหารหนี้</vt:lpstr>
      <vt:lpstr>วินัยการเงินการคลัง การก่อหนี้และการบริหารหนี้</vt:lpstr>
      <vt:lpstr>วินัยการเงินการคลัง เงินนอกงบประมาณและทุนหมุนเวียน</vt:lpstr>
      <vt:lpstr>วินัยการเงินการคลัง การคลังท้องถิ่น</vt:lpstr>
      <vt:lpstr>หมวด 4 การบัญชี รายงาน และการตรวจสอบ </vt:lpstr>
      <vt:lpstr>รายงานการเงินประจำปีงบประมาณ             งบแสดงฐานะการเงิน และ งบแสดงผลการดำเนินงานทางการเงิน</vt:lpstr>
      <vt:lpstr>กระทรวงการคลัง</vt:lpstr>
      <vt:lpstr>งานนำเสนอ PowerPoint</vt:lpstr>
      <vt:lpstr>ตรวจสอบภายใน  ควบคุมภายใน การบริหารความเสี่ยง</vt:lpstr>
      <vt:lpstr>หมวด 5 การตรวจเงินแผ่นดิน</vt:lpstr>
      <vt:lpstr>การลงโทษทางปกครอง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กฎหมายที่เกี่ยวข้องกับการทำหน้าที่ในการตรวจเงินแผ่นดิน</dc:title>
  <dc:creator>L440</dc:creator>
  <cp:lastModifiedBy>USER</cp:lastModifiedBy>
  <cp:revision>203</cp:revision>
  <cp:lastPrinted>2019-02-27T02:14:49Z</cp:lastPrinted>
  <dcterms:created xsi:type="dcterms:W3CDTF">2017-08-08T21:06:28Z</dcterms:created>
  <dcterms:modified xsi:type="dcterms:W3CDTF">2019-02-28T01:36:32Z</dcterms:modified>
</cp:coreProperties>
</file>